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512" r:id="rId2"/>
    <p:sldId id="257" r:id="rId3"/>
    <p:sldId id="258" r:id="rId4"/>
    <p:sldId id="389" r:id="rId5"/>
    <p:sldId id="491" r:id="rId6"/>
    <p:sldId id="513" r:id="rId7"/>
    <p:sldId id="492" r:id="rId8"/>
    <p:sldId id="493" r:id="rId9"/>
    <p:sldId id="511" r:id="rId10"/>
    <p:sldId id="495" r:id="rId11"/>
    <p:sldId id="496" r:id="rId12"/>
    <p:sldId id="497" r:id="rId13"/>
    <p:sldId id="498" r:id="rId14"/>
    <p:sldId id="509" r:id="rId15"/>
    <p:sldId id="510" r:id="rId16"/>
    <p:sldId id="499" r:id="rId17"/>
    <p:sldId id="504" r:id="rId18"/>
    <p:sldId id="502" r:id="rId19"/>
    <p:sldId id="503" r:id="rId20"/>
    <p:sldId id="505" r:id="rId21"/>
    <p:sldId id="506" r:id="rId22"/>
    <p:sldId id="507" r:id="rId23"/>
    <p:sldId id="508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8AB21-AB3A-4B5C-8137-CADECE1F94A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A7A419C-9A71-42ED-93C3-D0B26FEDF223}">
      <dgm:prSet/>
      <dgm:spPr/>
      <dgm:t>
        <a:bodyPr/>
        <a:lstStyle/>
        <a:p>
          <a:r>
            <a:rPr lang="es-CL"/>
            <a:t>Informar a los padres y apoderados el resultado de las acciones pedagógicas desarrolladas por el colegio durante el año escolar 2024,</a:t>
          </a:r>
          <a:endParaRPr lang="en-US"/>
        </a:p>
      </dgm:t>
    </dgm:pt>
    <dgm:pt modelId="{F60C8534-01DE-4996-A2EF-E1497C5810C0}" type="parTrans" cxnId="{2DE51F82-B208-4EEB-A262-5FB2D461F62F}">
      <dgm:prSet/>
      <dgm:spPr/>
      <dgm:t>
        <a:bodyPr/>
        <a:lstStyle/>
        <a:p>
          <a:endParaRPr lang="en-US"/>
        </a:p>
      </dgm:t>
    </dgm:pt>
    <dgm:pt modelId="{1D780A43-2F98-4DDA-AD71-EDEFB3B374FE}" type="sibTrans" cxnId="{2DE51F82-B208-4EEB-A262-5FB2D461F62F}">
      <dgm:prSet/>
      <dgm:spPr/>
      <dgm:t>
        <a:bodyPr/>
        <a:lstStyle/>
        <a:p>
          <a:endParaRPr lang="en-US"/>
        </a:p>
      </dgm:t>
    </dgm:pt>
    <dgm:pt modelId="{E2203512-F503-466C-9EB6-6B48A5AD5A66}">
      <dgm:prSet/>
      <dgm:spPr/>
      <dgm:t>
        <a:bodyPr/>
        <a:lstStyle/>
        <a:p>
          <a:r>
            <a:rPr lang="es-CL"/>
            <a:t>Informar a los padres y apoderados los resultados financieros del colegio en las subvenciones percibidas por el establecimiento y el FICOM,</a:t>
          </a:r>
          <a:endParaRPr lang="en-US"/>
        </a:p>
      </dgm:t>
    </dgm:pt>
    <dgm:pt modelId="{444E9C4A-21B2-437B-9A1C-CB37656F3935}" type="parTrans" cxnId="{3023E388-0AD1-4C4C-AA7D-5E400BE2FEA2}">
      <dgm:prSet/>
      <dgm:spPr/>
      <dgm:t>
        <a:bodyPr/>
        <a:lstStyle/>
        <a:p>
          <a:endParaRPr lang="en-US"/>
        </a:p>
      </dgm:t>
    </dgm:pt>
    <dgm:pt modelId="{EC57E6E1-FBAD-46FC-84AE-6A01097E0923}" type="sibTrans" cxnId="{3023E388-0AD1-4C4C-AA7D-5E400BE2FEA2}">
      <dgm:prSet/>
      <dgm:spPr/>
      <dgm:t>
        <a:bodyPr/>
        <a:lstStyle/>
        <a:p>
          <a:endParaRPr lang="en-US"/>
        </a:p>
      </dgm:t>
    </dgm:pt>
    <dgm:pt modelId="{A404C1BE-CED9-4D29-AA20-29FB2ED626F7}">
      <dgm:prSet/>
      <dgm:spPr/>
      <dgm:t>
        <a:bodyPr/>
        <a:lstStyle/>
        <a:p>
          <a:r>
            <a:rPr lang="es-CL" dirty="0"/>
            <a:t>Presentar propuestas de trabajo pedagógico priorizadas para el año escolar 2025. </a:t>
          </a:r>
          <a:endParaRPr lang="en-US" dirty="0"/>
        </a:p>
      </dgm:t>
    </dgm:pt>
    <dgm:pt modelId="{0719BAAF-A730-42BB-99B4-1D1EF27634E1}" type="parTrans" cxnId="{D5E25F2A-7A99-4DAB-AE89-A35907AE1429}">
      <dgm:prSet/>
      <dgm:spPr/>
      <dgm:t>
        <a:bodyPr/>
        <a:lstStyle/>
        <a:p>
          <a:endParaRPr lang="en-US"/>
        </a:p>
      </dgm:t>
    </dgm:pt>
    <dgm:pt modelId="{0FFC5E0D-9091-4B7D-8C80-619918028E13}" type="sibTrans" cxnId="{D5E25F2A-7A99-4DAB-AE89-A35907AE1429}">
      <dgm:prSet/>
      <dgm:spPr/>
      <dgm:t>
        <a:bodyPr/>
        <a:lstStyle/>
        <a:p>
          <a:endParaRPr lang="en-US"/>
        </a:p>
      </dgm:t>
    </dgm:pt>
    <dgm:pt modelId="{BD45FA76-4840-4B7A-AF54-E287B9AE6DD6}" type="pres">
      <dgm:prSet presAssocID="{B608AB21-AB3A-4B5C-8137-CADECE1F94A8}" presName="root" presStyleCnt="0">
        <dgm:presLayoutVars>
          <dgm:dir/>
          <dgm:resizeHandles val="exact"/>
        </dgm:presLayoutVars>
      </dgm:prSet>
      <dgm:spPr/>
    </dgm:pt>
    <dgm:pt modelId="{E162E870-94E9-4976-85B4-C9429C37C7EF}" type="pres">
      <dgm:prSet presAssocID="{5A7A419C-9A71-42ED-93C3-D0B26FEDF223}" presName="compNode" presStyleCnt="0"/>
      <dgm:spPr/>
    </dgm:pt>
    <dgm:pt modelId="{3827FB52-2D28-449D-AAA6-45B26EE0D03B}" type="pres">
      <dgm:prSet presAssocID="{5A7A419C-9A71-42ED-93C3-D0B26FEDF223}" presName="bgRect" presStyleLbl="bgShp" presStyleIdx="0" presStyleCnt="3"/>
      <dgm:spPr/>
    </dgm:pt>
    <dgm:pt modelId="{32D17045-5875-4E51-9644-3827932571DE}" type="pres">
      <dgm:prSet presAssocID="{5A7A419C-9A71-42ED-93C3-D0B26FEDF22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FA0A2674-8489-487F-9AA1-E58281310240}" type="pres">
      <dgm:prSet presAssocID="{5A7A419C-9A71-42ED-93C3-D0B26FEDF223}" presName="spaceRect" presStyleCnt="0"/>
      <dgm:spPr/>
    </dgm:pt>
    <dgm:pt modelId="{09D252E9-D9ED-4CF1-A87F-EA656DFB6173}" type="pres">
      <dgm:prSet presAssocID="{5A7A419C-9A71-42ED-93C3-D0B26FEDF223}" presName="parTx" presStyleLbl="revTx" presStyleIdx="0" presStyleCnt="3">
        <dgm:presLayoutVars>
          <dgm:chMax val="0"/>
          <dgm:chPref val="0"/>
        </dgm:presLayoutVars>
      </dgm:prSet>
      <dgm:spPr/>
    </dgm:pt>
    <dgm:pt modelId="{E5F23DD6-74D1-4ACB-83F9-5F4AA4185DAC}" type="pres">
      <dgm:prSet presAssocID="{1D780A43-2F98-4DDA-AD71-EDEFB3B374FE}" presName="sibTrans" presStyleCnt="0"/>
      <dgm:spPr/>
    </dgm:pt>
    <dgm:pt modelId="{C04848FD-CF47-40A8-9B9E-A0B2503F0D09}" type="pres">
      <dgm:prSet presAssocID="{E2203512-F503-466C-9EB6-6B48A5AD5A66}" presName="compNode" presStyleCnt="0"/>
      <dgm:spPr/>
    </dgm:pt>
    <dgm:pt modelId="{5F2D467A-4447-4BE1-ACC7-F773008C538B}" type="pres">
      <dgm:prSet presAssocID="{E2203512-F503-466C-9EB6-6B48A5AD5A66}" presName="bgRect" presStyleLbl="bgShp" presStyleIdx="1" presStyleCnt="3"/>
      <dgm:spPr/>
    </dgm:pt>
    <dgm:pt modelId="{A13AC7D0-5ADD-4804-84F2-B0725013B08A}" type="pres">
      <dgm:prSet presAssocID="{E2203512-F503-466C-9EB6-6B48A5AD5A6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137EE57C-2A72-4ADE-A59E-F24B90586DA4}" type="pres">
      <dgm:prSet presAssocID="{E2203512-F503-466C-9EB6-6B48A5AD5A66}" presName="spaceRect" presStyleCnt="0"/>
      <dgm:spPr/>
    </dgm:pt>
    <dgm:pt modelId="{ADD0307D-ADB0-4F0E-8E98-A75CDEE728A7}" type="pres">
      <dgm:prSet presAssocID="{E2203512-F503-466C-9EB6-6B48A5AD5A66}" presName="parTx" presStyleLbl="revTx" presStyleIdx="1" presStyleCnt="3">
        <dgm:presLayoutVars>
          <dgm:chMax val="0"/>
          <dgm:chPref val="0"/>
        </dgm:presLayoutVars>
      </dgm:prSet>
      <dgm:spPr/>
    </dgm:pt>
    <dgm:pt modelId="{8C9BBC8E-800B-4227-B501-A2524DC8DA64}" type="pres">
      <dgm:prSet presAssocID="{EC57E6E1-FBAD-46FC-84AE-6A01097E0923}" presName="sibTrans" presStyleCnt="0"/>
      <dgm:spPr/>
    </dgm:pt>
    <dgm:pt modelId="{41E83AD9-AAF5-49F4-A5EE-BC28FBF1DA1D}" type="pres">
      <dgm:prSet presAssocID="{A404C1BE-CED9-4D29-AA20-29FB2ED626F7}" presName="compNode" presStyleCnt="0"/>
      <dgm:spPr/>
    </dgm:pt>
    <dgm:pt modelId="{B940650A-E1F6-4DB1-8422-BFDBA2B5CB31}" type="pres">
      <dgm:prSet presAssocID="{A404C1BE-CED9-4D29-AA20-29FB2ED626F7}" presName="bgRect" presStyleLbl="bgShp" presStyleIdx="2" presStyleCnt="3"/>
      <dgm:spPr/>
    </dgm:pt>
    <dgm:pt modelId="{3E185C33-EE2D-4E52-A6F8-85F21261310C}" type="pres">
      <dgm:prSet presAssocID="{A404C1BE-CED9-4D29-AA20-29FB2ED626F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2134938-8471-4C30-8C05-C2DA7AC54471}" type="pres">
      <dgm:prSet presAssocID="{A404C1BE-CED9-4D29-AA20-29FB2ED626F7}" presName="spaceRect" presStyleCnt="0"/>
      <dgm:spPr/>
    </dgm:pt>
    <dgm:pt modelId="{C74CDD2F-985F-44D3-B8B1-FCF95D4F7797}" type="pres">
      <dgm:prSet presAssocID="{A404C1BE-CED9-4D29-AA20-29FB2ED626F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535122A-2B93-4804-B4CA-A85B9D0A2AA9}" type="presOf" srcId="{5A7A419C-9A71-42ED-93C3-D0B26FEDF223}" destId="{09D252E9-D9ED-4CF1-A87F-EA656DFB6173}" srcOrd="0" destOrd="0" presId="urn:microsoft.com/office/officeart/2018/2/layout/IconVerticalSolidList"/>
    <dgm:cxn modelId="{D5E25F2A-7A99-4DAB-AE89-A35907AE1429}" srcId="{B608AB21-AB3A-4B5C-8137-CADECE1F94A8}" destId="{A404C1BE-CED9-4D29-AA20-29FB2ED626F7}" srcOrd="2" destOrd="0" parTransId="{0719BAAF-A730-42BB-99B4-1D1EF27634E1}" sibTransId="{0FFC5E0D-9091-4B7D-8C80-619918028E13}"/>
    <dgm:cxn modelId="{2DE51F82-B208-4EEB-A262-5FB2D461F62F}" srcId="{B608AB21-AB3A-4B5C-8137-CADECE1F94A8}" destId="{5A7A419C-9A71-42ED-93C3-D0B26FEDF223}" srcOrd="0" destOrd="0" parTransId="{F60C8534-01DE-4996-A2EF-E1497C5810C0}" sibTransId="{1D780A43-2F98-4DDA-AD71-EDEFB3B374FE}"/>
    <dgm:cxn modelId="{3023E388-0AD1-4C4C-AA7D-5E400BE2FEA2}" srcId="{B608AB21-AB3A-4B5C-8137-CADECE1F94A8}" destId="{E2203512-F503-466C-9EB6-6B48A5AD5A66}" srcOrd="1" destOrd="0" parTransId="{444E9C4A-21B2-437B-9A1C-CB37656F3935}" sibTransId="{EC57E6E1-FBAD-46FC-84AE-6A01097E0923}"/>
    <dgm:cxn modelId="{041A2CB0-8FB5-4745-B5A3-41651A1C1993}" type="presOf" srcId="{A404C1BE-CED9-4D29-AA20-29FB2ED626F7}" destId="{C74CDD2F-985F-44D3-B8B1-FCF95D4F7797}" srcOrd="0" destOrd="0" presId="urn:microsoft.com/office/officeart/2018/2/layout/IconVerticalSolidList"/>
    <dgm:cxn modelId="{A7471DCC-D65C-4624-B64C-36D87F71CF77}" type="presOf" srcId="{E2203512-F503-466C-9EB6-6B48A5AD5A66}" destId="{ADD0307D-ADB0-4F0E-8E98-A75CDEE728A7}" srcOrd="0" destOrd="0" presId="urn:microsoft.com/office/officeart/2018/2/layout/IconVerticalSolidList"/>
    <dgm:cxn modelId="{A0478EF3-B722-426A-B5C2-D92E632833E3}" type="presOf" srcId="{B608AB21-AB3A-4B5C-8137-CADECE1F94A8}" destId="{BD45FA76-4840-4B7A-AF54-E287B9AE6DD6}" srcOrd="0" destOrd="0" presId="urn:microsoft.com/office/officeart/2018/2/layout/IconVerticalSolidList"/>
    <dgm:cxn modelId="{DFE479BD-26D4-4FF5-9F1C-FF9D4A287E5E}" type="presParOf" srcId="{BD45FA76-4840-4B7A-AF54-E287B9AE6DD6}" destId="{E162E870-94E9-4976-85B4-C9429C37C7EF}" srcOrd="0" destOrd="0" presId="urn:microsoft.com/office/officeart/2018/2/layout/IconVerticalSolidList"/>
    <dgm:cxn modelId="{EE8ED6B4-0588-47DB-BDD8-46EB85A67744}" type="presParOf" srcId="{E162E870-94E9-4976-85B4-C9429C37C7EF}" destId="{3827FB52-2D28-449D-AAA6-45B26EE0D03B}" srcOrd="0" destOrd="0" presId="urn:microsoft.com/office/officeart/2018/2/layout/IconVerticalSolidList"/>
    <dgm:cxn modelId="{BD520425-BFBB-4FE2-840F-0A232CAF34A5}" type="presParOf" srcId="{E162E870-94E9-4976-85B4-C9429C37C7EF}" destId="{32D17045-5875-4E51-9644-3827932571DE}" srcOrd="1" destOrd="0" presId="urn:microsoft.com/office/officeart/2018/2/layout/IconVerticalSolidList"/>
    <dgm:cxn modelId="{8B1EEAB5-C9BE-4190-A427-6D0B3874B05E}" type="presParOf" srcId="{E162E870-94E9-4976-85B4-C9429C37C7EF}" destId="{FA0A2674-8489-487F-9AA1-E58281310240}" srcOrd="2" destOrd="0" presId="urn:microsoft.com/office/officeart/2018/2/layout/IconVerticalSolidList"/>
    <dgm:cxn modelId="{43E96EE0-B855-499D-B274-B0A59400EC46}" type="presParOf" srcId="{E162E870-94E9-4976-85B4-C9429C37C7EF}" destId="{09D252E9-D9ED-4CF1-A87F-EA656DFB6173}" srcOrd="3" destOrd="0" presId="urn:microsoft.com/office/officeart/2018/2/layout/IconVerticalSolidList"/>
    <dgm:cxn modelId="{ACEAE7F0-ED1F-4E81-BC85-A9953A7B35F9}" type="presParOf" srcId="{BD45FA76-4840-4B7A-AF54-E287B9AE6DD6}" destId="{E5F23DD6-74D1-4ACB-83F9-5F4AA4185DAC}" srcOrd="1" destOrd="0" presId="urn:microsoft.com/office/officeart/2018/2/layout/IconVerticalSolidList"/>
    <dgm:cxn modelId="{9EBD88A7-5D41-45A9-A525-0701229DBE50}" type="presParOf" srcId="{BD45FA76-4840-4B7A-AF54-E287B9AE6DD6}" destId="{C04848FD-CF47-40A8-9B9E-A0B2503F0D09}" srcOrd="2" destOrd="0" presId="urn:microsoft.com/office/officeart/2018/2/layout/IconVerticalSolidList"/>
    <dgm:cxn modelId="{81D81FF6-024F-4CB1-9796-A9D5792DB15D}" type="presParOf" srcId="{C04848FD-CF47-40A8-9B9E-A0B2503F0D09}" destId="{5F2D467A-4447-4BE1-ACC7-F773008C538B}" srcOrd="0" destOrd="0" presId="urn:microsoft.com/office/officeart/2018/2/layout/IconVerticalSolidList"/>
    <dgm:cxn modelId="{5427C87C-3854-4E2F-BD18-0E2692BF9885}" type="presParOf" srcId="{C04848FD-CF47-40A8-9B9E-A0B2503F0D09}" destId="{A13AC7D0-5ADD-4804-84F2-B0725013B08A}" srcOrd="1" destOrd="0" presId="urn:microsoft.com/office/officeart/2018/2/layout/IconVerticalSolidList"/>
    <dgm:cxn modelId="{7FFEC6FE-B21B-4579-A970-7CFC773D998D}" type="presParOf" srcId="{C04848FD-CF47-40A8-9B9E-A0B2503F0D09}" destId="{137EE57C-2A72-4ADE-A59E-F24B90586DA4}" srcOrd="2" destOrd="0" presId="urn:microsoft.com/office/officeart/2018/2/layout/IconVerticalSolidList"/>
    <dgm:cxn modelId="{9E8F4391-DA6D-44D7-A09B-4C65E860516A}" type="presParOf" srcId="{C04848FD-CF47-40A8-9B9E-A0B2503F0D09}" destId="{ADD0307D-ADB0-4F0E-8E98-A75CDEE728A7}" srcOrd="3" destOrd="0" presId="urn:microsoft.com/office/officeart/2018/2/layout/IconVerticalSolidList"/>
    <dgm:cxn modelId="{CAA15A89-BE5D-4ACD-A271-69189CEE2127}" type="presParOf" srcId="{BD45FA76-4840-4B7A-AF54-E287B9AE6DD6}" destId="{8C9BBC8E-800B-4227-B501-A2524DC8DA64}" srcOrd="3" destOrd="0" presId="urn:microsoft.com/office/officeart/2018/2/layout/IconVerticalSolidList"/>
    <dgm:cxn modelId="{FD574CE4-824B-4E96-A656-27F44E6DF3C1}" type="presParOf" srcId="{BD45FA76-4840-4B7A-AF54-E287B9AE6DD6}" destId="{41E83AD9-AAF5-49F4-A5EE-BC28FBF1DA1D}" srcOrd="4" destOrd="0" presId="urn:microsoft.com/office/officeart/2018/2/layout/IconVerticalSolidList"/>
    <dgm:cxn modelId="{BCC4EB49-5210-4DD5-A75F-312CAF34A0E3}" type="presParOf" srcId="{41E83AD9-AAF5-49F4-A5EE-BC28FBF1DA1D}" destId="{B940650A-E1F6-4DB1-8422-BFDBA2B5CB31}" srcOrd="0" destOrd="0" presId="urn:microsoft.com/office/officeart/2018/2/layout/IconVerticalSolidList"/>
    <dgm:cxn modelId="{0EF2694A-D4ED-4694-B4C1-5CA9A83CFDEE}" type="presParOf" srcId="{41E83AD9-AAF5-49F4-A5EE-BC28FBF1DA1D}" destId="{3E185C33-EE2D-4E52-A6F8-85F21261310C}" srcOrd="1" destOrd="0" presId="urn:microsoft.com/office/officeart/2018/2/layout/IconVerticalSolidList"/>
    <dgm:cxn modelId="{6B3208EC-E223-427C-9A36-DE6F4117A53C}" type="presParOf" srcId="{41E83AD9-AAF5-49F4-A5EE-BC28FBF1DA1D}" destId="{32134938-8471-4C30-8C05-C2DA7AC54471}" srcOrd="2" destOrd="0" presId="urn:microsoft.com/office/officeart/2018/2/layout/IconVerticalSolidList"/>
    <dgm:cxn modelId="{CA20AA84-E514-4909-8CDF-625B424062F6}" type="presParOf" srcId="{41E83AD9-AAF5-49F4-A5EE-BC28FBF1DA1D}" destId="{C74CDD2F-985F-44D3-B8B1-FCF95D4F77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7FB52-2D28-449D-AAA6-45B26EE0D03B}">
      <dsp:nvSpPr>
        <dsp:cNvPr id="0" name=""/>
        <dsp:cNvSpPr/>
      </dsp:nvSpPr>
      <dsp:spPr>
        <a:xfrm>
          <a:off x="0" y="489"/>
          <a:ext cx="10515600" cy="11447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17045-5875-4E51-9644-3827932571DE}">
      <dsp:nvSpPr>
        <dsp:cNvPr id="0" name=""/>
        <dsp:cNvSpPr/>
      </dsp:nvSpPr>
      <dsp:spPr>
        <a:xfrm>
          <a:off x="346291" y="258061"/>
          <a:ext cx="629621" cy="6296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252E9-D9ED-4CF1-A87F-EA656DFB6173}">
      <dsp:nvSpPr>
        <dsp:cNvPr id="0" name=""/>
        <dsp:cNvSpPr/>
      </dsp:nvSpPr>
      <dsp:spPr>
        <a:xfrm>
          <a:off x="1322204" y="489"/>
          <a:ext cx="9193395" cy="1144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154" tIns="121154" rIns="121154" bIns="12115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Informar a los padres y apoderados el resultado de las acciones pedagógicas desarrolladas por el colegio durante el año escolar 2024,</a:t>
          </a:r>
          <a:endParaRPr lang="en-US" sz="2200" kern="1200"/>
        </a:p>
      </dsp:txBody>
      <dsp:txXfrm>
        <a:off x="1322204" y="489"/>
        <a:ext cx="9193395" cy="1144766"/>
      </dsp:txXfrm>
    </dsp:sp>
    <dsp:sp modelId="{5F2D467A-4447-4BE1-ACC7-F773008C538B}">
      <dsp:nvSpPr>
        <dsp:cNvPr id="0" name=""/>
        <dsp:cNvSpPr/>
      </dsp:nvSpPr>
      <dsp:spPr>
        <a:xfrm>
          <a:off x="0" y="1431446"/>
          <a:ext cx="10515600" cy="11447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AC7D0-5ADD-4804-84F2-B0725013B08A}">
      <dsp:nvSpPr>
        <dsp:cNvPr id="0" name=""/>
        <dsp:cNvSpPr/>
      </dsp:nvSpPr>
      <dsp:spPr>
        <a:xfrm>
          <a:off x="346291" y="1689019"/>
          <a:ext cx="629621" cy="6296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0307D-ADB0-4F0E-8E98-A75CDEE728A7}">
      <dsp:nvSpPr>
        <dsp:cNvPr id="0" name=""/>
        <dsp:cNvSpPr/>
      </dsp:nvSpPr>
      <dsp:spPr>
        <a:xfrm>
          <a:off x="1322204" y="1431446"/>
          <a:ext cx="9193395" cy="1144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154" tIns="121154" rIns="121154" bIns="12115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/>
            <a:t>Informar a los padres y apoderados los resultados financieros del colegio en las subvenciones percibidas por el establecimiento y el FICOM,</a:t>
          </a:r>
          <a:endParaRPr lang="en-US" sz="2200" kern="1200"/>
        </a:p>
      </dsp:txBody>
      <dsp:txXfrm>
        <a:off x="1322204" y="1431446"/>
        <a:ext cx="9193395" cy="1144766"/>
      </dsp:txXfrm>
    </dsp:sp>
    <dsp:sp modelId="{B940650A-E1F6-4DB1-8422-BFDBA2B5CB31}">
      <dsp:nvSpPr>
        <dsp:cNvPr id="0" name=""/>
        <dsp:cNvSpPr/>
      </dsp:nvSpPr>
      <dsp:spPr>
        <a:xfrm>
          <a:off x="0" y="2862404"/>
          <a:ext cx="10515600" cy="11447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85C33-EE2D-4E52-A6F8-85F21261310C}">
      <dsp:nvSpPr>
        <dsp:cNvPr id="0" name=""/>
        <dsp:cNvSpPr/>
      </dsp:nvSpPr>
      <dsp:spPr>
        <a:xfrm>
          <a:off x="346291" y="3119977"/>
          <a:ext cx="629621" cy="6296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CDD2F-985F-44D3-B8B1-FCF95D4F7797}">
      <dsp:nvSpPr>
        <dsp:cNvPr id="0" name=""/>
        <dsp:cNvSpPr/>
      </dsp:nvSpPr>
      <dsp:spPr>
        <a:xfrm>
          <a:off x="1322204" y="2862404"/>
          <a:ext cx="9193395" cy="1144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154" tIns="121154" rIns="121154" bIns="12115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Presentar propuestas de trabajo pedagógico priorizadas para el año escolar 2025. </a:t>
          </a:r>
          <a:endParaRPr lang="en-US" sz="2200" kern="1200" dirty="0"/>
        </a:p>
      </dsp:txBody>
      <dsp:txXfrm>
        <a:off x="1322204" y="2862404"/>
        <a:ext cx="9193395" cy="1144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63632-7582-2440-AFA2-83E3DF22D111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1F919-53F2-6B4E-8C84-BD9A77C9B1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866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1F919-53F2-6B4E-8C84-BD9A77C9B1C5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1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AE5BB-66E0-73B6-64AF-F26417935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E6A7AB0-6CB4-6923-8FC2-77935C974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D4F6C80-A989-A152-7E09-1C4525952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C61E93-FA2E-9F4A-FA87-A58AE3407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1F919-53F2-6B4E-8C84-BD9A77C9B1C5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0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9F4CD-38FC-9692-122A-5325B97B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6AB9F7-5631-2695-D16D-8304FD1CD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C8EC05-AE4A-5C32-2593-38D0DED3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CE53-E19C-1D4A-AADB-EE783732D45B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53EBD7-26D3-F77A-6AC0-57A9570F2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4B1A87-4B41-C9BA-9DAA-89941185B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D0CB-1BF0-7749-AD40-5BD89563D2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57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8ADCD-2404-FB71-9D73-AC891E98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6321B1-60AF-F078-010E-7075FA826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2C500C-ACB2-DE2F-F4F6-BB06ACFD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CE53-E19C-1D4A-AADB-EE783732D45B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7B0722-FFB0-6A29-AA02-D4B913FD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2D9200-9CD6-3237-98CD-A1FDB2963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D0CB-1BF0-7749-AD40-5BD89563D2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509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1C2EB6-4C2A-71F4-F01A-77EE9B3B7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D2F8EA-98AC-7E15-18D6-B0F4A95A9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4C65B6-52FA-4E33-EA4E-8D0F3A03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CE53-E19C-1D4A-AADB-EE783732D45B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39D774-51FB-BE97-01CD-9DF22F00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A8A17C-AA5B-A996-483C-FC1AD518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D0CB-1BF0-7749-AD40-5BD89563D2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467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691F4-2A21-E268-5090-F3288AF16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CE5547-D52E-0F53-7928-1CA1F2F5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3A16DD-A090-AFA9-A1F7-EE0E2146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CE53-E19C-1D4A-AADB-EE783732D45B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E7FBF-02E0-7368-F42C-445994AB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AF22CA-8E87-DD36-B745-0AF0E7A25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D0CB-1BF0-7749-AD40-5BD89563D2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173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4C981-B5F8-5966-C387-057973CA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E67107-7596-A469-3794-12289DA4D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8ED499-B448-2042-77D7-484A8D41D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CE53-E19C-1D4A-AADB-EE783732D45B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37DA59-ED9F-2267-B691-CA2045100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6156E9-A792-22D8-9348-288F3BE3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D0CB-1BF0-7749-AD40-5BD89563D2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897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193B1B-361C-F20F-E316-AD0C79F92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BE99C9-052D-1DEB-41AA-E2775C6A3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B19069-E3CB-8A37-FF9B-D0E68227F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1219C2-C46F-BAE1-363B-A1B5CBDA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CE53-E19C-1D4A-AADB-EE783732D45B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553CDD-1979-593E-234A-01A572E3B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794DF9-78B1-8010-5D82-F8994371A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D0CB-1BF0-7749-AD40-5BD89563D2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314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910EA-89F2-A0E0-D5BE-D911F407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4D0F48-6045-CBA8-A76B-7B7A591E6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4ADC9B-B587-B45D-C1AB-0EF05A4D7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FB293A-B98B-B2CD-32E9-AC2EA0BEC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8AA04A-E295-9C44-99C7-C9697C643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155773-0F58-606E-9593-4F4014B9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CE53-E19C-1D4A-AADB-EE783732D45B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6574440-C6F9-4CBC-7291-064ABD37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26BFCE-A437-DC6E-AB5D-7F495ECE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D0CB-1BF0-7749-AD40-5BD89563D2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297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F3B32-5EE2-FF40-8B18-2D83D5528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A9F1241-2CA1-9FB6-9668-E2122783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CE53-E19C-1D4A-AADB-EE783732D45B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2919D0-44E8-15CF-A80A-FAD360AC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08E5BD-B046-B7F6-A626-F6392CFD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D0CB-1BF0-7749-AD40-5BD89563D2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805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FABD9F9-B495-33E6-F7AB-DA74C5B6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CE53-E19C-1D4A-AADB-EE783732D45B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9DFD24-79CB-AF4C-1C06-8521ED60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CB42FC-4946-0FCD-6DAB-33C442C2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D0CB-1BF0-7749-AD40-5BD89563D2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520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0F32C-B51A-C25F-C1DB-41F67D3B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0F39A4-24C0-EBD1-56E2-FE65433BD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0A6BEC-405F-B47E-B0E5-BF4331FE8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F65671-4E93-F9BB-BE5E-4CCA0E94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CE53-E19C-1D4A-AADB-EE783732D45B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EAB89A-CAF6-C1FC-A1B7-B7242F24C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6384B5-24B3-DEE9-7E02-D848D1FE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D0CB-1BF0-7749-AD40-5BD89563D2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46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55BD9-879A-4E7D-E809-D58696DA4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E9248C4-DF56-33CE-404E-372FBA592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104AA2-94E7-8F1D-FE38-4EBC8F49F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074F27-D5BF-9867-A491-F7837832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CE53-E19C-1D4A-AADB-EE783732D45B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2096A1-0676-E04E-DE41-70C4305D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92DA99-A9D7-90AD-1309-1E0418BD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D0CB-1BF0-7749-AD40-5BD89563D2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389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924C87-B826-2037-DAFF-48061BA3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B54E4D-0E3E-5D2D-5F9B-1C1FFD7F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C0993-282F-772E-351C-000FAE2E3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2CE53-E19C-1D4A-AADB-EE783732D45B}" type="datetimeFigureOut">
              <a:rPr lang="es-CL" smtClean="0"/>
              <a:t>20-03-25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047FBE-80E7-AAAB-381B-F255E8C6E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AE2025-BFBA-24F6-3561-6AE8A5453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D2D0CB-1BF0-7749-AD40-5BD89563D2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5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2B7E7-515A-48F3-BDE1-149EFF78E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6D685B8-5350-5850-2D3D-535AC825C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739" y="643467"/>
            <a:ext cx="4763261" cy="557106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4D96A81-CA5E-26C8-1AE8-1AC72A65F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6256865" y="2373038"/>
            <a:ext cx="5291667" cy="211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3338C-AFEA-6C32-38E7-45195553E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468FAD4-1F60-36D9-041C-1DFDDA134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190500" y="294981"/>
            <a:ext cx="1295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1">
            <a:extLst>
              <a:ext uri="{FF2B5EF4-FFF2-40B4-BE49-F238E27FC236}">
                <a16:creationId xmlns:a16="http://schemas.microsoft.com/office/drawing/2014/main" id="{44996A10-A0C5-95C5-85A0-DBA1B51DB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331" y="917281"/>
            <a:ext cx="99733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2400" b="1">
                <a:latin typeface="Arial" panose="020B0604020202020204" pitchFamily="34" charset="0"/>
              </a:rPr>
              <a:t>RESULTADOS INSTITUCIONALES EN EVALUACIONES ESTANDARIZADAS (para cursos 2024)</a:t>
            </a:r>
            <a:endParaRPr lang="es-ES" altLang="es-CL" sz="2400" b="1" i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2200" b="1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26ADE86-026A-44E0-F49E-9759F58B3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407382"/>
              </p:ext>
            </p:extLst>
          </p:nvPr>
        </p:nvGraphicFramePr>
        <p:xfrm>
          <a:off x="467826" y="2501900"/>
          <a:ext cx="11217352" cy="3418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91502">
                  <a:extLst>
                    <a:ext uri="{9D8B030D-6E8A-4147-A177-3AD203B41FA5}">
                      <a16:colId xmlns:a16="http://schemas.microsoft.com/office/drawing/2014/main" val="4088587584"/>
                    </a:ext>
                  </a:extLst>
                </a:gridCol>
                <a:gridCol w="1140748">
                  <a:extLst>
                    <a:ext uri="{9D8B030D-6E8A-4147-A177-3AD203B41FA5}">
                      <a16:colId xmlns:a16="http://schemas.microsoft.com/office/drawing/2014/main" val="2951919277"/>
                    </a:ext>
                  </a:extLst>
                </a:gridCol>
                <a:gridCol w="1300852">
                  <a:extLst>
                    <a:ext uri="{9D8B030D-6E8A-4147-A177-3AD203B41FA5}">
                      <a16:colId xmlns:a16="http://schemas.microsoft.com/office/drawing/2014/main" val="2507273660"/>
                    </a:ext>
                  </a:extLst>
                </a:gridCol>
                <a:gridCol w="720473">
                  <a:extLst>
                    <a:ext uri="{9D8B030D-6E8A-4147-A177-3AD203B41FA5}">
                      <a16:colId xmlns:a16="http://schemas.microsoft.com/office/drawing/2014/main" val="3264955515"/>
                    </a:ext>
                  </a:extLst>
                </a:gridCol>
                <a:gridCol w="730478">
                  <a:extLst>
                    <a:ext uri="{9D8B030D-6E8A-4147-A177-3AD203B41FA5}">
                      <a16:colId xmlns:a16="http://schemas.microsoft.com/office/drawing/2014/main" val="3937490656"/>
                    </a:ext>
                  </a:extLst>
                </a:gridCol>
                <a:gridCol w="660433">
                  <a:extLst>
                    <a:ext uri="{9D8B030D-6E8A-4147-A177-3AD203B41FA5}">
                      <a16:colId xmlns:a16="http://schemas.microsoft.com/office/drawing/2014/main" val="45566923"/>
                    </a:ext>
                  </a:extLst>
                </a:gridCol>
                <a:gridCol w="720472">
                  <a:extLst>
                    <a:ext uri="{9D8B030D-6E8A-4147-A177-3AD203B41FA5}">
                      <a16:colId xmlns:a16="http://schemas.microsoft.com/office/drawing/2014/main" val="2834742842"/>
                    </a:ext>
                  </a:extLst>
                </a:gridCol>
                <a:gridCol w="914973">
                  <a:extLst>
                    <a:ext uri="{9D8B030D-6E8A-4147-A177-3AD203B41FA5}">
                      <a16:colId xmlns:a16="http://schemas.microsoft.com/office/drawing/2014/main" val="1828193787"/>
                    </a:ext>
                  </a:extLst>
                </a:gridCol>
                <a:gridCol w="756123">
                  <a:extLst>
                    <a:ext uri="{9D8B030D-6E8A-4147-A177-3AD203B41FA5}">
                      <a16:colId xmlns:a16="http://schemas.microsoft.com/office/drawing/2014/main" val="1037808058"/>
                    </a:ext>
                  </a:extLst>
                </a:gridCol>
                <a:gridCol w="660432">
                  <a:extLst>
                    <a:ext uri="{9D8B030D-6E8A-4147-A177-3AD203B41FA5}">
                      <a16:colId xmlns:a16="http://schemas.microsoft.com/office/drawing/2014/main" val="2299868080"/>
                    </a:ext>
                  </a:extLst>
                </a:gridCol>
                <a:gridCol w="660433">
                  <a:extLst>
                    <a:ext uri="{9D8B030D-6E8A-4147-A177-3AD203B41FA5}">
                      <a16:colId xmlns:a16="http://schemas.microsoft.com/office/drawing/2014/main" val="981008500"/>
                    </a:ext>
                  </a:extLst>
                </a:gridCol>
                <a:gridCol w="660433">
                  <a:extLst>
                    <a:ext uri="{9D8B030D-6E8A-4147-A177-3AD203B41FA5}">
                      <a16:colId xmlns:a16="http://schemas.microsoft.com/office/drawing/2014/main" val="364392979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CL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Ciclo / Indicador</a:t>
                      </a:r>
                      <a:endParaRPr lang="es-C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L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IDPS</a:t>
                      </a:r>
                      <a:endParaRPr lang="es-C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CL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PAES</a:t>
                      </a:r>
                      <a:endParaRPr lang="es-C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8959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C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Lenguaje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Matemáticas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AUT. ACAD.</a:t>
                      </a:r>
                      <a:endParaRPr lang="es-C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CONV. ESC.</a:t>
                      </a:r>
                      <a:endParaRPr lang="es-C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FORM. CIUD.</a:t>
                      </a:r>
                      <a:endParaRPr lang="es-C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HABS. V.S.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MAT.</a:t>
                      </a:r>
                      <a:endParaRPr lang="es-C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COMP. LECT.</a:t>
                      </a:r>
                      <a:endParaRPr lang="es-C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HIST.</a:t>
                      </a:r>
                      <a:endParaRPr lang="es-C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CS.</a:t>
                      </a:r>
                      <a:endParaRPr lang="es-C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</a:t>
                      </a:r>
                      <a:endParaRPr lang="es-C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3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básico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 (+14)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 (+15)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</a:t>
                      </a:r>
                    </a:p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(+5)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</a:t>
                      </a:r>
                    </a:p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(+5)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(+4)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</a:t>
                      </a:r>
                    </a:p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(+5)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909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6° básico</a:t>
                      </a:r>
                      <a:endParaRPr lang="es-C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 (-5)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 (-45)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</a:t>
                      </a:r>
                    </a:p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</a:t>
                      </a:r>
                    </a:p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</a:t>
                      </a:r>
                    </a:p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</a:t>
                      </a:r>
                    </a:p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(-6)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81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E.M.</a:t>
                      </a:r>
                      <a:endParaRPr lang="es-C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 (.7)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 (+55)</a:t>
                      </a:r>
                      <a:endParaRPr lang="es-CL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</a:t>
                      </a:r>
                    </a:p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(+4)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</a:t>
                      </a:r>
                    </a:p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(+4)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</a:t>
                      </a:r>
                    </a:p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(.2)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</a:t>
                      </a:r>
                    </a:p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(.3)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01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E.M. (egresados)</a:t>
                      </a:r>
                      <a:endParaRPr lang="es-C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722,8</a:t>
                      </a:r>
                    </a:p>
                    <a:p>
                      <a:pPr algn="ctr"/>
                      <a:r>
                        <a:rPr lang="es-C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 puntajes </a:t>
                      </a:r>
                      <a:r>
                        <a:rPr lang="es-CL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es-C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691,2</a:t>
                      </a:r>
                    </a:p>
                    <a:p>
                      <a:pPr algn="ctr"/>
                      <a:r>
                        <a:rPr lang="es-C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</a:t>
                      </a:r>
                      <a:r>
                        <a:rPr lang="es-CL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ptje</a:t>
                      </a:r>
                      <a:r>
                        <a:rPr lang="es-C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es-C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315775"/>
                  </a:ext>
                </a:extLst>
              </a:tr>
            </a:tbl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60823392-39AE-74ED-695F-D24621FDD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813"/>
            <a:ext cx="4570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 DEL ROSARIO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Dirección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75C2087-7243-A89C-B898-0C0DD5F2A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0167" y="6150114"/>
            <a:ext cx="7272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 ROXANA GAETE M.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Hermana Directora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Señora del Rosario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2B42353-3AEC-D97E-D26D-C129EBB9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572" y="6154768"/>
            <a:ext cx="83642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2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D2B21-9EDE-DAA3-8CB6-867FD0F6C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BC5F57-0647-3DAC-1730-43B0BE106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190500" y="294981"/>
            <a:ext cx="1295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1">
            <a:extLst>
              <a:ext uri="{FF2B5EF4-FFF2-40B4-BE49-F238E27FC236}">
                <a16:creationId xmlns:a16="http://schemas.microsoft.com/office/drawing/2014/main" id="{C36E2F83-A199-7A8B-AACD-01EEAA6A0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331" y="917281"/>
            <a:ext cx="99733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2400" b="1" dirty="0">
                <a:latin typeface="Arial" panose="020B0604020202020204" pitchFamily="34" charset="0"/>
              </a:rPr>
              <a:t>RESULTADOS INSTITUCIONALES EN EVALUACIONES ESTANDARIZADAS (ranking de establecimientos)</a:t>
            </a:r>
            <a:endParaRPr lang="es-ES" altLang="es-CL" sz="2400" b="1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22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1F09170-6351-D34D-8FDD-02D6421F0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098622"/>
              </p:ext>
            </p:extLst>
          </p:nvPr>
        </p:nvGraphicFramePr>
        <p:xfrm>
          <a:off x="1394046" y="2709132"/>
          <a:ext cx="3730847" cy="2225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43616">
                  <a:extLst>
                    <a:ext uri="{9D8B030D-6E8A-4147-A177-3AD203B41FA5}">
                      <a16:colId xmlns:a16="http://schemas.microsoft.com/office/drawing/2014/main" val="1668718030"/>
                    </a:ext>
                  </a:extLst>
                </a:gridCol>
                <a:gridCol w="1179426">
                  <a:extLst>
                    <a:ext uri="{9D8B030D-6E8A-4147-A177-3AD203B41FA5}">
                      <a16:colId xmlns:a16="http://schemas.microsoft.com/office/drawing/2014/main" val="184867409"/>
                    </a:ext>
                  </a:extLst>
                </a:gridCol>
                <a:gridCol w="1307805">
                  <a:extLst>
                    <a:ext uri="{9D8B030D-6E8A-4147-A177-3AD203B41FA5}">
                      <a16:colId xmlns:a16="http://schemas.microsoft.com/office/drawing/2014/main" val="1483238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398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26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655,9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01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42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629,3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9329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Colegio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204253"/>
                  </a:ext>
                </a:extLst>
              </a:tr>
            </a:tbl>
          </a:graphicData>
        </a:graphic>
      </p:graphicFrame>
      <p:sp>
        <p:nvSpPr>
          <p:cNvPr id="6" name="Rectángulo 1">
            <a:extLst>
              <a:ext uri="{FF2B5EF4-FFF2-40B4-BE49-F238E27FC236}">
                <a16:creationId xmlns:a16="http://schemas.microsoft.com/office/drawing/2014/main" id="{E3601EBD-C070-9502-F0D6-044386A4A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207" y="2276048"/>
            <a:ext cx="1776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1800" b="1" dirty="0">
                <a:latin typeface="Arial" panose="020B0604020202020204" pitchFamily="34" charset="0"/>
              </a:rPr>
              <a:t>Matemática 1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ADB9C7C-C2E4-1A4C-4F2D-AF233FD94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819758"/>
              </p:ext>
            </p:extLst>
          </p:nvPr>
        </p:nvGraphicFramePr>
        <p:xfrm>
          <a:off x="6735135" y="2709132"/>
          <a:ext cx="3730847" cy="2225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43616">
                  <a:extLst>
                    <a:ext uri="{9D8B030D-6E8A-4147-A177-3AD203B41FA5}">
                      <a16:colId xmlns:a16="http://schemas.microsoft.com/office/drawing/2014/main" val="1668718030"/>
                    </a:ext>
                  </a:extLst>
                </a:gridCol>
                <a:gridCol w="1179426">
                  <a:extLst>
                    <a:ext uri="{9D8B030D-6E8A-4147-A177-3AD203B41FA5}">
                      <a16:colId xmlns:a16="http://schemas.microsoft.com/office/drawing/2014/main" val="184867409"/>
                    </a:ext>
                  </a:extLst>
                </a:gridCol>
                <a:gridCol w="1307805">
                  <a:extLst>
                    <a:ext uri="{9D8B030D-6E8A-4147-A177-3AD203B41FA5}">
                      <a16:colId xmlns:a16="http://schemas.microsoft.com/office/drawing/2014/main" val="1483238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398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26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01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42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599,4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9329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Colegio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559079"/>
                  </a:ext>
                </a:extLst>
              </a:tr>
            </a:tbl>
          </a:graphicData>
        </a:graphic>
      </p:graphicFrame>
      <p:sp>
        <p:nvSpPr>
          <p:cNvPr id="8" name="Rectángulo 1">
            <a:extLst>
              <a:ext uri="{FF2B5EF4-FFF2-40B4-BE49-F238E27FC236}">
                <a16:creationId xmlns:a16="http://schemas.microsoft.com/office/drawing/2014/main" id="{01C8EDA7-8240-FA47-518A-CED8D5354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5136" y="2276048"/>
            <a:ext cx="3730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1800" b="1" dirty="0">
                <a:latin typeface="Arial" panose="020B0604020202020204" pitchFamily="34" charset="0"/>
              </a:rPr>
              <a:t>Comprensión Lectora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A93360A-CA08-9F1B-45CE-25DF5324E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813"/>
            <a:ext cx="4570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 DEL ROSARIO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Dirección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EC34332-0F07-80FD-4E48-7F2C68392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665" y="6150114"/>
            <a:ext cx="7272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 ROXANA GAETE M.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Hermana Directora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Señora del Rosario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ED3399F-D711-ABC1-7C94-DC513837D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572" y="6154768"/>
            <a:ext cx="83642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4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A8B71-5CA8-BADE-904A-62B2AE122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7041B2F-ADE4-5E94-D2A7-2990D4DF5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190500" y="294981"/>
            <a:ext cx="1295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1">
            <a:extLst>
              <a:ext uri="{FF2B5EF4-FFF2-40B4-BE49-F238E27FC236}">
                <a16:creationId xmlns:a16="http://schemas.microsoft.com/office/drawing/2014/main" id="{C7B0AAA5-E565-6E0B-3F17-A5FE62D0A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331" y="917281"/>
            <a:ext cx="99733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2400" b="1" dirty="0">
                <a:latin typeface="Arial" panose="020B0604020202020204" pitchFamily="34" charset="0"/>
              </a:rPr>
              <a:t>RESULTADOS INSTITUCIONALES EN EVALUACIONES ESTANDARIZADAS (ranking de establecimientos)</a:t>
            </a:r>
            <a:endParaRPr lang="es-ES" altLang="es-CL" sz="2400" b="1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22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FACEF74-74FE-E815-316C-843EE5403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016377"/>
              </p:ext>
            </p:extLst>
          </p:nvPr>
        </p:nvGraphicFramePr>
        <p:xfrm>
          <a:off x="1394046" y="2709300"/>
          <a:ext cx="3730847" cy="2225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43616">
                  <a:extLst>
                    <a:ext uri="{9D8B030D-6E8A-4147-A177-3AD203B41FA5}">
                      <a16:colId xmlns:a16="http://schemas.microsoft.com/office/drawing/2014/main" val="1668718030"/>
                    </a:ext>
                  </a:extLst>
                </a:gridCol>
                <a:gridCol w="1179426">
                  <a:extLst>
                    <a:ext uri="{9D8B030D-6E8A-4147-A177-3AD203B41FA5}">
                      <a16:colId xmlns:a16="http://schemas.microsoft.com/office/drawing/2014/main" val="184867409"/>
                    </a:ext>
                  </a:extLst>
                </a:gridCol>
                <a:gridCol w="1307805">
                  <a:extLst>
                    <a:ext uri="{9D8B030D-6E8A-4147-A177-3AD203B41FA5}">
                      <a16:colId xmlns:a16="http://schemas.microsoft.com/office/drawing/2014/main" val="1483238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398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26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01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42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9329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Colegio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480034"/>
                  </a:ext>
                </a:extLst>
              </a:tr>
            </a:tbl>
          </a:graphicData>
        </a:graphic>
      </p:graphicFrame>
      <p:sp>
        <p:nvSpPr>
          <p:cNvPr id="6" name="Rectángulo 1">
            <a:extLst>
              <a:ext uri="{FF2B5EF4-FFF2-40B4-BE49-F238E27FC236}">
                <a16:creationId xmlns:a16="http://schemas.microsoft.com/office/drawing/2014/main" id="{E66977B9-93BF-31B4-7DFD-5FFB64FBB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046" y="2264355"/>
            <a:ext cx="3730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1800" b="1" dirty="0">
                <a:latin typeface="Arial" panose="020B0604020202020204" pitchFamily="34" charset="0"/>
              </a:rPr>
              <a:t>Historia y Cs. Sociales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B6AFD88-558E-91D8-9F20-8E0702C52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472149"/>
              </p:ext>
            </p:extLst>
          </p:nvPr>
        </p:nvGraphicFramePr>
        <p:xfrm>
          <a:off x="6735135" y="2709132"/>
          <a:ext cx="3730847" cy="2225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43616">
                  <a:extLst>
                    <a:ext uri="{9D8B030D-6E8A-4147-A177-3AD203B41FA5}">
                      <a16:colId xmlns:a16="http://schemas.microsoft.com/office/drawing/2014/main" val="1668718030"/>
                    </a:ext>
                  </a:extLst>
                </a:gridCol>
                <a:gridCol w="1179426">
                  <a:extLst>
                    <a:ext uri="{9D8B030D-6E8A-4147-A177-3AD203B41FA5}">
                      <a16:colId xmlns:a16="http://schemas.microsoft.com/office/drawing/2014/main" val="184867409"/>
                    </a:ext>
                  </a:extLst>
                </a:gridCol>
                <a:gridCol w="1307805">
                  <a:extLst>
                    <a:ext uri="{9D8B030D-6E8A-4147-A177-3AD203B41FA5}">
                      <a16:colId xmlns:a16="http://schemas.microsoft.com/office/drawing/2014/main" val="1483238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398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26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01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42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479,6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9329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Colegio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906934"/>
                  </a:ext>
                </a:extLst>
              </a:tr>
            </a:tbl>
          </a:graphicData>
        </a:graphic>
      </p:graphicFrame>
      <p:sp>
        <p:nvSpPr>
          <p:cNvPr id="8" name="Rectángulo 1">
            <a:extLst>
              <a:ext uri="{FF2B5EF4-FFF2-40B4-BE49-F238E27FC236}">
                <a16:creationId xmlns:a16="http://schemas.microsoft.com/office/drawing/2014/main" id="{1DFB4C09-5800-EE08-A329-4228E6D70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5136" y="2264355"/>
            <a:ext cx="3730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1800" b="1" dirty="0">
                <a:latin typeface="Arial" panose="020B0604020202020204" pitchFamily="34" charset="0"/>
              </a:rPr>
              <a:t>Ciencias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345831-3923-6048-87A9-0381F0754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813"/>
            <a:ext cx="4570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 DEL ROSARIO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Dirección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8BD9A77-4D2B-E818-E060-B7F7B59FE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665" y="6150114"/>
            <a:ext cx="7272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 ROXANA GAETE M.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Hermana Directora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Señora del Rosario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E137849-7AAA-C1FB-F8B6-DD4E5F4B0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572" y="6154768"/>
            <a:ext cx="83642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0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2CFD4-61E3-8519-0A38-CC3DD72FD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EFB0916-B419-FBA0-C5E7-0D522F79A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190500" y="294981"/>
            <a:ext cx="1295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1">
            <a:extLst>
              <a:ext uri="{FF2B5EF4-FFF2-40B4-BE49-F238E27FC236}">
                <a16:creationId xmlns:a16="http://schemas.microsoft.com/office/drawing/2014/main" id="{D58352C0-8B65-A9B0-814E-DD620D71D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331" y="917281"/>
            <a:ext cx="99733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2400" b="1" dirty="0">
                <a:latin typeface="Arial" panose="020B0604020202020204" pitchFamily="34" charset="0"/>
              </a:rPr>
              <a:t>RESULTADOS INSTITUCIONALES EN EVALUACIONES ESTANDARIZADAS (ranking de establecimientos)</a:t>
            </a:r>
            <a:endParaRPr lang="es-ES" altLang="es-CL" sz="2400" b="1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2200" b="1" dirty="0">
              <a:latin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849B9F0-73AA-BEE6-0E3A-E6979B39B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541945"/>
              </p:ext>
            </p:extLst>
          </p:nvPr>
        </p:nvGraphicFramePr>
        <p:xfrm>
          <a:off x="1394047" y="2864389"/>
          <a:ext cx="3730847" cy="2225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43616">
                  <a:extLst>
                    <a:ext uri="{9D8B030D-6E8A-4147-A177-3AD203B41FA5}">
                      <a16:colId xmlns:a16="http://schemas.microsoft.com/office/drawing/2014/main" val="1668718030"/>
                    </a:ext>
                  </a:extLst>
                </a:gridCol>
                <a:gridCol w="1179426">
                  <a:extLst>
                    <a:ext uri="{9D8B030D-6E8A-4147-A177-3AD203B41FA5}">
                      <a16:colId xmlns:a16="http://schemas.microsoft.com/office/drawing/2014/main" val="184867409"/>
                    </a:ext>
                  </a:extLst>
                </a:gridCol>
                <a:gridCol w="1307805">
                  <a:extLst>
                    <a:ext uri="{9D8B030D-6E8A-4147-A177-3AD203B41FA5}">
                      <a16:colId xmlns:a16="http://schemas.microsoft.com/office/drawing/2014/main" val="1483238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398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26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01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42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9329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Colegio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295267"/>
                  </a:ext>
                </a:extLst>
              </a:tr>
            </a:tbl>
          </a:graphicData>
        </a:graphic>
      </p:graphicFrame>
      <p:sp>
        <p:nvSpPr>
          <p:cNvPr id="6" name="Rectángulo 1">
            <a:extLst>
              <a:ext uri="{FF2B5EF4-FFF2-40B4-BE49-F238E27FC236}">
                <a16:creationId xmlns:a16="http://schemas.microsoft.com/office/drawing/2014/main" id="{4B9059B7-1D9A-5AE4-FD05-A1E1DDD28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047" y="2467436"/>
            <a:ext cx="3730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1800" b="1" dirty="0">
                <a:latin typeface="Arial" panose="020B0604020202020204" pitchFamily="34" charset="0"/>
              </a:rPr>
              <a:t>NEM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438C780-D953-2892-170B-02620D340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15987"/>
              </p:ext>
            </p:extLst>
          </p:nvPr>
        </p:nvGraphicFramePr>
        <p:xfrm>
          <a:off x="6735136" y="2864383"/>
          <a:ext cx="3730847" cy="2225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43616">
                  <a:extLst>
                    <a:ext uri="{9D8B030D-6E8A-4147-A177-3AD203B41FA5}">
                      <a16:colId xmlns:a16="http://schemas.microsoft.com/office/drawing/2014/main" val="1668718030"/>
                    </a:ext>
                  </a:extLst>
                </a:gridCol>
                <a:gridCol w="1179426">
                  <a:extLst>
                    <a:ext uri="{9D8B030D-6E8A-4147-A177-3AD203B41FA5}">
                      <a16:colId xmlns:a16="http://schemas.microsoft.com/office/drawing/2014/main" val="184867409"/>
                    </a:ext>
                  </a:extLst>
                </a:gridCol>
                <a:gridCol w="1307805">
                  <a:extLst>
                    <a:ext uri="{9D8B030D-6E8A-4147-A177-3AD203B41FA5}">
                      <a16:colId xmlns:a16="http://schemas.microsoft.com/office/drawing/2014/main" val="1483238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398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269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01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420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9329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Colegio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639246"/>
                  </a:ext>
                </a:extLst>
              </a:tr>
            </a:tbl>
          </a:graphicData>
        </a:graphic>
      </p:graphicFrame>
      <p:sp>
        <p:nvSpPr>
          <p:cNvPr id="8" name="Rectángulo 1">
            <a:extLst>
              <a:ext uri="{FF2B5EF4-FFF2-40B4-BE49-F238E27FC236}">
                <a16:creationId xmlns:a16="http://schemas.microsoft.com/office/drawing/2014/main" id="{5A9C28CD-803F-C6EF-4D71-36AF14E80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5136" y="2467444"/>
            <a:ext cx="3730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1800" b="1" dirty="0">
                <a:latin typeface="Arial" panose="020B0604020202020204" pitchFamily="34" charset="0"/>
              </a:rPr>
              <a:t>Ranking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56BD53E-2838-079C-9DDA-CB03804F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813"/>
            <a:ext cx="4570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 DEL ROSARIO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Dirección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4DC26ED-6AB0-43E9-8B16-A7C4A011F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665" y="6150114"/>
            <a:ext cx="7272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 ROXANA GAETE M.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Hermana Directora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Señora del Rosario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14DD86C-8C6F-7521-CBCC-EAC5D7B7F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572" y="6154768"/>
            <a:ext cx="83642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4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425AF-9647-7569-6ECF-1EF73EB19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2EBB826-86A6-9678-31F0-D8EAEEF76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190500" y="294981"/>
            <a:ext cx="1295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1">
            <a:extLst>
              <a:ext uri="{FF2B5EF4-FFF2-40B4-BE49-F238E27FC236}">
                <a16:creationId xmlns:a16="http://schemas.microsoft.com/office/drawing/2014/main" id="{9FB22430-1FCB-CEBD-B5FB-DE16D68B6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331" y="917281"/>
            <a:ext cx="99733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2400" b="1" dirty="0">
                <a:latin typeface="Arial" panose="020B0604020202020204" pitchFamily="34" charset="0"/>
              </a:rPr>
              <a:t>RESULTADOS INSTITUCIONALES EN EVALUACIONES ESTANDARIZADAS (ranking de establecimientos)</a:t>
            </a:r>
            <a:endParaRPr lang="es-ES" altLang="es-CL" sz="2400" b="1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2200" b="1" dirty="0"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FCC06C6-9355-3575-74F4-3DB90E432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813"/>
            <a:ext cx="4570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 DEL ROSARIO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Dirección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3860CF9-8591-269D-3984-BDFC35B3B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665" y="6150114"/>
            <a:ext cx="7272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 ROXANA GAETE M.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Hermana Directora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Señora del Rosario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184D846-BECD-FF73-91E1-CB15F6707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30" y="1881963"/>
            <a:ext cx="9973337" cy="426815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7AD1BAA-EC6C-AB99-9B84-943AF5EFB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5572" y="6154768"/>
            <a:ext cx="83642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4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E913A-94E5-A446-6823-EBE28E667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FCAC56A-4CBB-DD0B-8FB0-47F5698C6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190500" y="294981"/>
            <a:ext cx="1295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1">
            <a:extLst>
              <a:ext uri="{FF2B5EF4-FFF2-40B4-BE49-F238E27FC236}">
                <a16:creationId xmlns:a16="http://schemas.microsoft.com/office/drawing/2014/main" id="{DF46985B-D410-B2F0-D2B1-CB51E8CE9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331" y="917281"/>
            <a:ext cx="99733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2400" b="1" dirty="0">
                <a:latin typeface="Arial" panose="020B0604020202020204" pitchFamily="34" charset="0"/>
              </a:rPr>
              <a:t>RESULTADOS INSTITUCIONALES EN EVALUACIONES ESTANDARIZADAS (ranking de establecimientos)</a:t>
            </a:r>
            <a:endParaRPr lang="es-ES" altLang="es-CL" sz="2400" b="1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2200" b="1" dirty="0"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958AD11-A71C-FBF2-BDB0-1D1E9876D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813"/>
            <a:ext cx="4570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 DEL ROSARIO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Dirección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B67FEC3-6857-E760-9DCC-B5731329E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665" y="6150114"/>
            <a:ext cx="7272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 ROXANA GAETE M.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Hermana Directora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Señora del Rosario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A17A121-F3B2-8D14-D238-71B082508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31" y="2112484"/>
            <a:ext cx="9973338" cy="328885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10612A-FA2F-AEFF-C204-9867AB755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5572" y="6154768"/>
            <a:ext cx="83642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3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51305-28CC-EA2C-E131-C13FB92C2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40B7E66-39FF-824A-EC08-A9F0F51DF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190500" y="294981"/>
            <a:ext cx="1295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7E94980-2BDC-1835-C5CD-B777102AAE21}"/>
              </a:ext>
            </a:extLst>
          </p:cNvPr>
          <p:cNvSpPr txBox="1">
            <a:spLocks/>
          </p:cNvSpPr>
          <p:nvPr/>
        </p:nvSpPr>
        <p:spPr>
          <a:xfrm>
            <a:off x="1020725" y="2988925"/>
            <a:ext cx="10302948" cy="1062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altLang="es-CL" sz="3600" b="1" dirty="0">
                <a:latin typeface="Arial" panose="020B0604020202020204" pitchFamily="34" charset="0"/>
              </a:rPr>
              <a:t>Resultados Financieros: </a:t>
            </a:r>
          </a:p>
          <a:p>
            <a:pPr algn="ctr"/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Contador: Sr. Juan Salazar F.</a:t>
            </a:r>
            <a:endParaRPr lang="es-C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B838CC-A0B9-8526-48D6-C69C60B1B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813"/>
            <a:ext cx="4570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 DEL ROSARIO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Dirección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81679E4-5FBF-AA25-1D36-BF980D79F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665" y="6122649"/>
            <a:ext cx="7272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 ROXANA GAETE M.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Hermana Directora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Señora del Rosario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57F12C-BCF7-6EDE-D807-5C4A3B83C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572" y="6154768"/>
            <a:ext cx="83642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3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89AE7-03BB-12F1-CF48-9509E8A3E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44C04DA-38D5-D5A6-651D-A9985BAAC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331" y="917281"/>
            <a:ext cx="997333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2400" b="1" dirty="0">
                <a:latin typeface="Arial" panose="020B0604020202020204" pitchFamily="34" charset="0"/>
              </a:rPr>
              <a:t>RESULTADOS RENDICIÓN DE CUENTAS AÑO 2024</a:t>
            </a:r>
            <a:endParaRPr lang="es-ES" altLang="es-CL" sz="2400" b="1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2200" b="1" dirty="0"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EA41FC-6FAF-6887-7FCD-120430B58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190500" y="294981"/>
            <a:ext cx="1295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1">
            <a:extLst>
              <a:ext uri="{FF2B5EF4-FFF2-40B4-BE49-F238E27FC236}">
                <a16:creationId xmlns:a16="http://schemas.microsoft.com/office/drawing/2014/main" id="{FAC5CADC-9AF4-5719-D33C-9FBE19D16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664" y="1957075"/>
            <a:ext cx="7485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1800" b="1" dirty="0">
                <a:latin typeface="Arial" panose="020B0604020202020204" pitchFamily="34" charset="0"/>
              </a:rPr>
              <a:t>Resultados para Subvención General - FICOM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117011B-D394-6B7F-ADC7-A4657CB9D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316685"/>
              </p:ext>
            </p:extLst>
          </p:nvPr>
        </p:nvGraphicFramePr>
        <p:xfrm>
          <a:off x="935664" y="2696480"/>
          <a:ext cx="9973340" cy="3083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93335">
                  <a:extLst>
                    <a:ext uri="{9D8B030D-6E8A-4147-A177-3AD203B41FA5}">
                      <a16:colId xmlns:a16="http://schemas.microsoft.com/office/drawing/2014/main" val="209116150"/>
                    </a:ext>
                  </a:extLst>
                </a:gridCol>
                <a:gridCol w="2493335">
                  <a:extLst>
                    <a:ext uri="{9D8B030D-6E8A-4147-A177-3AD203B41FA5}">
                      <a16:colId xmlns:a16="http://schemas.microsoft.com/office/drawing/2014/main" val="3669369382"/>
                    </a:ext>
                  </a:extLst>
                </a:gridCol>
                <a:gridCol w="2493335">
                  <a:extLst>
                    <a:ext uri="{9D8B030D-6E8A-4147-A177-3AD203B41FA5}">
                      <a16:colId xmlns:a16="http://schemas.microsoft.com/office/drawing/2014/main" val="1750099742"/>
                    </a:ext>
                  </a:extLst>
                </a:gridCol>
                <a:gridCol w="2493335">
                  <a:extLst>
                    <a:ext uri="{9D8B030D-6E8A-4147-A177-3AD203B41FA5}">
                      <a16:colId xmlns:a16="http://schemas.microsoft.com/office/drawing/2014/main" val="4290387405"/>
                    </a:ext>
                  </a:extLst>
                </a:gridCol>
              </a:tblGrid>
              <a:tr h="350212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Egresos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591813"/>
                  </a:ext>
                </a:extLst>
              </a:tr>
              <a:tr h="350212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580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Subvención General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$1.924.151.656.-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Remuneraciones, Gastos Generales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$1.827.610.399.-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718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$268.485.095.-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Reparaciones y Mantención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$287.086.508.-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260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Subvención de apoyo al Mantenimiento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$25.015.662.-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de mantenimiento de la infraestructura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$25.015.662.-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76476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 de Caja Año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$77.939.844.-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35901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3D7544C-E62D-C565-64E9-9A48632C0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813"/>
            <a:ext cx="4570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 DEL ROSARIO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Dirección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0764ECB-716C-495D-FA1D-61F3A26D5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665" y="6150114"/>
            <a:ext cx="7272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 ROXANA GAETE M.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Hermana Directora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Señora del Rosario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D7CCF69-DC2F-1A91-97A8-EEA2AB73E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572" y="6154768"/>
            <a:ext cx="83642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18F96-CBEA-C79B-FE39-061CA15B6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F02EC66-218F-0EAF-BA12-92D2C535D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331" y="917281"/>
            <a:ext cx="997333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2400" b="1" dirty="0">
                <a:latin typeface="Arial" panose="020B0604020202020204" pitchFamily="34" charset="0"/>
              </a:rPr>
              <a:t>RESULTADOS RENDICIÓN DE CUENTAS AÑO 2024</a:t>
            </a:r>
            <a:endParaRPr lang="es-ES" altLang="es-CL" sz="2400" b="1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2200" b="1" dirty="0"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7C0C09-47B1-11F0-E0A8-490DA707C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190500" y="294981"/>
            <a:ext cx="1295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1">
            <a:extLst>
              <a:ext uri="{FF2B5EF4-FFF2-40B4-BE49-F238E27FC236}">
                <a16:creationId xmlns:a16="http://schemas.microsoft.com/office/drawing/2014/main" id="{3FB8B0AE-6EAA-C30E-F773-A9626466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665" y="2021805"/>
            <a:ext cx="7485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1800" b="1" dirty="0">
                <a:latin typeface="Arial" panose="020B0604020202020204" pitchFamily="34" charset="0"/>
              </a:rPr>
              <a:t>Resultados para Subvención Escolar Preferencial (SEP)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611150D-0252-9C98-1263-C03CAA910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93246"/>
              </p:ext>
            </p:extLst>
          </p:nvPr>
        </p:nvGraphicFramePr>
        <p:xfrm>
          <a:off x="935665" y="2850765"/>
          <a:ext cx="9973340" cy="2839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93335">
                  <a:extLst>
                    <a:ext uri="{9D8B030D-6E8A-4147-A177-3AD203B41FA5}">
                      <a16:colId xmlns:a16="http://schemas.microsoft.com/office/drawing/2014/main" val="209116150"/>
                    </a:ext>
                  </a:extLst>
                </a:gridCol>
                <a:gridCol w="2493335">
                  <a:extLst>
                    <a:ext uri="{9D8B030D-6E8A-4147-A177-3AD203B41FA5}">
                      <a16:colId xmlns:a16="http://schemas.microsoft.com/office/drawing/2014/main" val="3669369382"/>
                    </a:ext>
                  </a:extLst>
                </a:gridCol>
                <a:gridCol w="2493335">
                  <a:extLst>
                    <a:ext uri="{9D8B030D-6E8A-4147-A177-3AD203B41FA5}">
                      <a16:colId xmlns:a16="http://schemas.microsoft.com/office/drawing/2014/main" val="1750099742"/>
                    </a:ext>
                  </a:extLst>
                </a:gridCol>
                <a:gridCol w="2493335">
                  <a:extLst>
                    <a:ext uri="{9D8B030D-6E8A-4147-A177-3AD203B41FA5}">
                      <a16:colId xmlns:a16="http://schemas.microsoft.com/office/drawing/2014/main" val="4290387405"/>
                    </a:ext>
                  </a:extLst>
                </a:gridCol>
              </a:tblGrid>
              <a:tr h="342178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Egresos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591813"/>
                  </a:ext>
                </a:extLst>
              </a:tr>
              <a:tr h="350212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580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por subvención SEP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$439.230.840.-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en remuneraciones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$115.047.482.-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7181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s-C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Materiales e insumos escolares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$71.408.182.-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26068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endParaRPr lang="es-C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Construcción y Reparaciones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$180.143.893.-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76476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 de Caja Año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$72.631.283.-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35901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CEA2D73-1FF7-1939-070E-6090C6CC0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813"/>
            <a:ext cx="4570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 DEL ROSARIO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Dirección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80E64B5-59D6-D058-3E8D-717EAA5F6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665" y="6150114"/>
            <a:ext cx="7272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 ROXANA GAETE M.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Hermana Directora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Señora del Rosario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B709519-62C9-069F-87F4-DC6A03ED9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572" y="6154768"/>
            <a:ext cx="83642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6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4ABD8-1C33-59A6-D30F-819466847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2963837-F190-5842-AC22-F7A802156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331" y="917281"/>
            <a:ext cx="997333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2400" b="1" dirty="0">
                <a:latin typeface="Arial" panose="020B0604020202020204" pitchFamily="34" charset="0"/>
              </a:rPr>
              <a:t>RESULTADOS RENDICIÓN DE CUENTAS AÑO 2024</a:t>
            </a:r>
            <a:endParaRPr lang="es-ES" altLang="es-CL" sz="2400" b="1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2200" b="1" dirty="0"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F3ECBD-CD05-5DF0-A5F3-FC3A7CA3D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190500" y="294981"/>
            <a:ext cx="1295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1">
            <a:extLst>
              <a:ext uri="{FF2B5EF4-FFF2-40B4-BE49-F238E27FC236}">
                <a16:creationId xmlns:a16="http://schemas.microsoft.com/office/drawing/2014/main" id="{2ADE1410-7AAC-770D-2986-ED15DF0C9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665" y="2021805"/>
            <a:ext cx="7485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1800" b="1" dirty="0">
                <a:latin typeface="Arial" panose="020B0604020202020204" pitchFamily="34" charset="0"/>
              </a:rPr>
              <a:t>Resultados para Proyecto de Integración Escolar (PIE)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986BC4E-3745-548C-ED0B-D2E2E6C51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057201"/>
              </p:ext>
            </p:extLst>
          </p:nvPr>
        </p:nvGraphicFramePr>
        <p:xfrm>
          <a:off x="935665" y="2695442"/>
          <a:ext cx="9973340" cy="25044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93335">
                  <a:extLst>
                    <a:ext uri="{9D8B030D-6E8A-4147-A177-3AD203B41FA5}">
                      <a16:colId xmlns:a16="http://schemas.microsoft.com/office/drawing/2014/main" val="209116150"/>
                    </a:ext>
                  </a:extLst>
                </a:gridCol>
                <a:gridCol w="2493335">
                  <a:extLst>
                    <a:ext uri="{9D8B030D-6E8A-4147-A177-3AD203B41FA5}">
                      <a16:colId xmlns:a16="http://schemas.microsoft.com/office/drawing/2014/main" val="3669369382"/>
                    </a:ext>
                  </a:extLst>
                </a:gridCol>
                <a:gridCol w="2493335">
                  <a:extLst>
                    <a:ext uri="{9D8B030D-6E8A-4147-A177-3AD203B41FA5}">
                      <a16:colId xmlns:a16="http://schemas.microsoft.com/office/drawing/2014/main" val="1750099742"/>
                    </a:ext>
                  </a:extLst>
                </a:gridCol>
                <a:gridCol w="2493335">
                  <a:extLst>
                    <a:ext uri="{9D8B030D-6E8A-4147-A177-3AD203B41FA5}">
                      <a16:colId xmlns:a16="http://schemas.microsoft.com/office/drawing/2014/main" val="4290387405"/>
                    </a:ext>
                  </a:extLst>
                </a:gridCol>
              </a:tblGrid>
              <a:tr h="350212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Egresos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591813"/>
                  </a:ext>
                </a:extLst>
              </a:tr>
              <a:tr h="350212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580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por subvención PIE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$260.180.580.-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en Remuneraciones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$202.275.654.-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7181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s-C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en Asesoría, Insumos y Material pedagógico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$28.191.849.-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26068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C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 de Caja Año 2025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$29.713.077.-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35901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24737C3-C39D-F1D8-6DC4-A44178E86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813"/>
            <a:ext cx="4570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 DEL ROSARIO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Dirección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A1746D0-85AD-6632-48D7-B6C7218C9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665" y="6150114"/>
            <a:ext cx="7272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 ROXANA GAETE M.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Hermana Directora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Señora del Rosario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DBF5A8D-3A51-5680-CA7A-A0ECE86CB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572" y="6154768"/>
            <a:ext cx="83642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4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8C5A0-BDF4-1DEC-66D4-E03F3C127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8205"/>
            <a:ext cx="9144000" cy="1213330"/>
          </a:xfrm>
        </p:spPr>
        <p:txBody>
          <a:bodyPr>
            <a:normAutofit/>
          </a:bodyPr>
          <a:lstStyle/>
          <a:p>
            <a:r>
              <a:rPr lang="es-CL" sz="3600" b="1" dirty="0">
                <a:latin typeface="Arial" panose="020B0604020202020204" pitchFamily="34" charset="0"/>
                <a:cs typeface="Arial" panose="020B0604020202020204" pitchFamily="34" charset="0"/>
              </a:rPr>
              <a:t>CUENTA PÚBLICA 2024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29139C-9A49-73C3-FE4F-46FD1C653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4981"/>
            <a:ext cx="9144000" cy="573088"/>
          </a:xfrm>
        </p:spPr>
        <p:txBody>
          <a:bodyPr/>
          <a:lstStyle/>
          <a:p>
            <a:r>
              <a:rPr lang="es-CL" dirty="0"/>
              <a:t>Cuenta Pública de Resultados Académicos y Financieros año 2024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D361AD1-89FF-9C35-3F76-5CA5358FF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25" name="Imagen 4">
            <a:extLst>
              <a:ext uri="{FF2B5EF4-FFF2-40B4-BE49-F238E27FC236}">
                <a16:creationId xmlns:a16="http://schemas.microsoft.com/office/drawing/2014/main" id="{B44E7802-0B22-A628-5051-92659F701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228600" y="165108"/>
            <a:ext cx="1295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A44F92F-7C45-9223-5E91-BD1A04349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813"/>
            <a:ext cx="4570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 DEL ROSARIO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Dirección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42ED62B-1081-1852-2021-04768F0F7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665" y="6166061"/>
            <a:ext cx="7272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 ROXANA GAETE M.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Hermana Directora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Señora del Rosario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FF3ADB3-DF06-2E2B-DF25-D8BA77292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572" y="6154768"/>
            <a:ext cx="83642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3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81A7B-96A2-3F8A-6859-3A2EF6A87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9F222CA-76A0-E8AD-DF20-BE31022D4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190500" y="294981"/>
            <a:ext cx="1295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3DEFBA5-0C13-1823-B876-CBF4F6A559B6}"/>
              </a:ext>
            </a:extLst>
          </p:cNvPr>
          <p:cNvSpPr txBox="1">
            <a:spLocks/>
          </p:cNvSpPr>
          <p:nvPr/>
        </p:nvSpPr>
        <p:spPr>
          <a:xfrm>
            <a:off x="1020725" y="2988925"/>
            <a:ext cx="10302948" cy="10939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altLang="es-CL" sz="3600" b="1" dirty="0">
                <a:latin typeface="Arial" panose="020B0604020202020204" pitchFamily="34" charset="0"/>
              </a:rPr>
              <a:t>Acciones Pedagógicas:</a:t>
            </a:r>
          </a:p>
          <a:p>
            <a:pPr algn="ctr"/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Coordinador UTP: Prof. Héctor Torres</a:t>
            </a:r>
            <a:endParaRPr lang="es-C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37D979-204B-3756-FE9B-E9946BB49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813"/>
            <a:ext cx="4570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 DEL ROSARIO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Dirección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1E9066C-91A6-59F2-6F28-6DF7FF4B8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665" y="6150114"/>
            <a:ext cx="7272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 ROXANA GAETE M.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Hermana Directora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Señora del Rosario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F4B4EB6-AC61-E37B-E37B-C66EFD02C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572" y="6154768"/>
            <a:ext cx="83642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4CDE0-7401-6CFB-912C-EE2BCB042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ángulo 1">
            <a:extLst>
              <a:ext uri="{FF2B5EF4-FFF2-40B4-BE49-F238E27FC236}">
                <a16:creationId xmlns:a16="http://schemas.microsoft.com/office/drawing/2014/main" id="{73C553C2-D006-F9D8-15BD-5B3025A16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331" y="917281"/>
            <a:ext cx="99733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2400" b="1" dirty="0">
                <a:latin typeface="Arial" panose="020B0604020202020204" pitchFamily="34" charset="0"/>
              </a:rPr>
              <a:t>ACCIONES PEDAGÓGICAS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22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2200" b="1" dirty="0">
                <a:latin typeface="Arial" panose="020B0604020202020204" pitchFamily="34" charset="0"/>
              </a:rPr>
              <a:t>1.- </a:t>
            </a:r>
            <a:r>
              <a:rPr lang="es-ES" altLang="es-CL" sz="2200" dirty="0">
                <a:latin typeface="Arial" panose="020B0604020202020204" pitchFamily="34" charset="0"/>
              </a:rPr>
              <a:t>Monitoreo y Retroalimentación oportuna (</a:t>
            </a:r>
            <a:r>
              <a:rPr lang="es-ES" altLang="es-CL" sz="2200" dirty="0" err="1">
                <a:latin typeface="Arial" panose="020B0604020202020204" pitchFamily="34" charset="0"/>
              </a:rPr>
              <a:t>prof.</a:t>
            </a:r>
            <a:r>
              <a:rPr lang="es-ES" altLang="es-CL" sz="2200" dirty="0">
                <a:latin typeface="Arial" panose="020B0604020202020204" pitchFamily="34" charset="0"/>
              </a:rPr>
              <a:t> de asignatura, </a:t>
            </a:r>
            <a:r>
              <a:rPr lang="es-ES" altLang="es-CL" sz="2200" dirty="0" err="1">
                <a:latin typeface="Arial" panose="020B0604020202020204" pitchFamily="34" charset="0"/>
              </a:rPr>
              <a:t>prof.</a:t>
            </a:r>
            <a:r>
              <a:rPr lang="es-ES" altLang="es-CL" sz="2200" dirty="0">
                <a:latin typeface="Arial" panose="020B0604020202020204" pitchFamily="34" charset="0"/>
              </a:rPr>
              <a:t> Jefe, UTP, Dirección),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22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2200" b="1" dirty="0">
                <a:latin typeface="Arial" panose="020B0604020202020204" pitchFamily="34" charset="0"/>
              </a:rPr>
              <a:t>2.- </a:t>
            </a:r>
            <a:r>
              <a:rPr lang="es-ES" altLang="es-CL" sz="2200" dirty="0">
                <a:latin typeface="Arial" panose="020B0604020202020204" pitchFamily="34" charset="0"/>
              </a:rPr>
              <a:t>Focalización del trabajo pedagógico para la mejora de los aprendizajes y la calidad de los mismos,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22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2200" b="1" dirty="0">
                <a:latin typeface="Arial" panose="020B0604020202020204" pitchFamily="34" charset="0"/>
              </a:rPr>
              <a:t>3.- </a:t>
            </a:r>
            <a:r>
              <a:rPr lang="es-ES" altLang="es-CL" sz="2200" dirty="0">
                <a:latin typeface="Arial" panose="020B0604020202020204" pitchFamily="34" charset="0"/>
              </a:rPr>
              <a:t>Fortalecimiento de las acciones para la mejora de resultados institucionales,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22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2200" b="1" dirty="0">
                <a:latin typeface="Arial" panose="020B0604020202020204" pitchFamily="34" charset="0"/>
              </a:rPr>
              <a:t>4.- </a:t>
            </a:r>
            <a:r>
              <a:rPr lang="es-ES" altLang="es-CL" sz="2200" dirty="0">
                <a:latin typeface="Arial" panose="020B0604020202020204" pitchFamily="34" charset="0"/>
              </a:rPr>
              <a:t>Desarrollo de actividades en el marco de la acción pastoral del colegio en el marco del aniversario de Madre Teresa.</a:t>
            </a:r>
            <a:endParaRPr lang="es-ES" altLang="es-CL" sz="2200" b="1" dirty="0"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C85706-ABDA-20DA-EF3E-000B4BE52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190500" y="294981"/>
            <a:ext cx="1295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18C22E05-3EA5-4071-5994-6F2C1B530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813"/>
            <a:ext cx="4570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 DEL ROSARIO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Dirección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17E36-F3E0-6BF4-122C-2B0854605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665" y="6114940"/>
            <a:ext cx="7272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 ROXANA GAETE M.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Hermana Directora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Señora del Rosario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298B9D9-C0C2-5108-A447-2A2E3C58F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572" y="6154768"/>
            <a:ext cx="83642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6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33573-DBEE-028D-30F6-3D055FB40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0595B70-0E45-A1CA-5CBB-82C1594A4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190500" y="294981"/>
            <a:ext cx="1295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CFD6DC4-ED36-EB5D-EEE9-1337E1464D32}"/>
              </a:ext>
            </a:extLst>
          </p:cNvPr>
          <p:cNvSpPr txBox="1">
            <a:spLocks/>
          </p:cNvSpPr>
          <p:nvPr/>
        </p:nvSpPr>
        <p:spPr>
          <a:xfrm>
            <a:off x="1524000" y="2822335"/>
            <a:ext cx="9144000" cy="12133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 b="1" dirty="0">
                <a:latin typeface="Arial" panose="020B0604020202020204" pitchFamily="34" charset="0"/>
                <a:cs typeface="Arial" panose="020B0604020202020204" pitchFamily="34" charset="0"/>
              </a:rPr>
              <a:t>Palabras al Cierre: </a:t>
            </a:r>
          </a:p>
          <a:p>
            <a:pPr algn="ctr"/>
            <a:r>
              <a:rPr lang="es-CL" sz="3600" b="1" dirty="0">
                <a:latin typeface="Arial" panose="020B0604020202020204" pitchFamily="34" charset="0"/>
                <a:cs typeface="Arial" panose="020B0604020202020204" pitchFamily="34" charset="0"/>
              </a:rPr>
              <a:t>Hna. Directora: Sor Roxana Gaete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76EFB-7FED-F4BE-54EE-7D69E4A45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813"/>
            <a:ext cx="4570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 DEL ROSARIO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Dirección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6B53713-ACD9-C8BE-E7C7-B86A88A4B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665" y="6147666"/>
            <a:ext cx="7272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 ROXANA GAETE M.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Hermana Directora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Señora del Rosario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EFC06E8-063B-4900-4EAC-CBEF718FD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572" y="6154768"/>
            <a:ext cx="83642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3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3070FE-2B4E-DAFD-F0C5-80CF3AA97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C306B9A-4450-D468-8851-7270F3774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739" y="643467"/>
            <a:ext cx="4763261" cy="557106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BF23D4D-76D6-7F03-C15D-428A4D0BD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6256865" y="2373038"/>
            <a:ext cx="5291667" cy="211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9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C77A0D-AAF3-EB73-98F1-58493F59A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75850"/>
            <a:ext cx="10506456" cy="49516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OBJETIVOS DE LA CUENTA PÚBLICA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9F1D12-7165-ADFF-2352-D9E6AE135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190500" y="191075"/>
            <a:ext cx="1295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E65F3B56-1A36-0E35-16A9-81D6B9324F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245860"/>
              </p:ext>
            </p:extLst>
          </p:nvPr>
        </p:nvGraphicFramePr>
        <p:xfrm>
          <a:off x="838200" y="2094614"/>
          <a:ext cx="10515600" cy="4007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392123B2-C084-9363-781F-31C373009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813"/>
            <a:ext cx="4570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 DEL ROSARIO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Dirección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4BE62A-9D62-77F4-2392-2283358FA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945" y="6166061"/>
            <a:ext cx="10515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 ROXANA GAETE M.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Hermana Directora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Señora del Rosario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DC3170C-72EE-707A-6DA7-1BEF121FAC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55572" y="6154768"/>
            <a:ext cx="83642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5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ángulo 1">
            <a:extLst>
              <a:ext uri="{FF2B5EF4-FFF2-40B4-BE49-F238E27FC236}">
                <a16:creationId xmlns:a16="http://schemas.microsoft.com/office/drawing/2014/main" id="{F864B57B-8007-1C5F-7ECB-E5E031A69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331" y="917281"/>
            <a:ext cx="997333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2400" b="1" dirty="0">
                <a:latin typeface="Arial" panose="020B0604020202020204" pitchFamily="34" charset="0"/>
              </a:rPr>
              <a:t>TEMARIO</a:t>
            </a:r>
            <a:endParaRPr lang="es-ES" altLang="es-CL" sz="2400" b="1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22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2200" b="1" dirty="0">
                <a:latin typeface="Arial" panose="020B0604020202020204" pitchFamily="34" charset="0"/>
              </a:rPr>
              <a:t>1.- </a:t>
            </a:r>
            <a:r>
              <a:rPr lang="es-ES" altLang="es-CL" sz="2200" dirty="0">
                <a:latin typeface="Arial" panose="020B0604020202020204" pitchFamily="34" charset="0"/>
              </a:rPr>
              <a:t>Apertura: Sor Roxana Gaete: Palabras de Bienvenida y Oración,</a:t>
            </a:r>
            <a:endParaRPr lang="es-ES" altLang="es-CL" sz="22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2200" b="1" dirty="0">
                <a:latin typeface="Arial" panose="020B0604020202020204" pitchFamily="34" charset="0"/>
              </a:rPr>
              <a:t>2.- </a:t>
            </a:r>
            <a:r>
              <a:rPr lang="es-ES" altLang="es-CL" sz="2200" dirty="0">
                <a:latin typeface="Arial" panose="020B0604020202020204" pitchFamily="34" charset="0"/>
              </a:rPr>
              <a:t>Desarrollo de los temas: Prof. Héctor Torres: Coordinador UTP: Resultados institucionales referidos a asistencia, promoción y repitencia escolar por ciclos; Resultados obtenidos por el colegio en mediciones estandarizadas (SIMCE, PAES),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2200" b="1" dirty="0">
                <a:latin typeface="Arial" panose="020B0604020202020204" pitchFamily="34" charset="0"/>
              </a:rPr>
              <a:t>3.- </a:t>
            </a:r>
            <a:r>
              <a:rPr lang="es-ES" altLang="es-CL" sz="2200" dirty="0">
                <a:latin typeface="Arial" panose="020B0604020202020204" pitchFamily="34" charset="0"/>
              </a:rPr>
              <a:t>Desarrollo de los temas: Sr. Juan Salazar F.: Contador de la Fundación: Resultados de la rendición de recursos 2024 en las subvenciones percibidas por el establecimiento y el FICOM,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2200" b="1" dirty="0">
                <a:latin typeface="Arial" panose="020B0604020202020204" pitchFamily="34" charset="0"/>
              </a:rPr>
              <a:t>4.- </a:t>
            </a:r>
            <a:r>
              <a:rPr lang="es-ES" altLang="es-CL" sz="2200" dirty="0">
                <a:latin typeface="Arial" panose="020B0604020202020204" pitchFamily="34" charset="0"/>
              </a:rPr>
              <a:t>Desarrollo de los temas: Prof. Héctor Torres: Coordinador UTP: Acciones pedagógicas a implementar en el curso 2025 desde Pre kínder a Cuarto Año de Enseñanza Media,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2200" b="1" dirty="0">
                <a:latin typeface="Arial" panose="020B0604020202020204" pitchFamily="34" charset="0"/>
              </a:rPr>
              <a:t>5.- </a:t>
            </a:r>
            <a:r>
              <a:rPr lang="es-ES" altLang="es-CL" sz="2200" dirty="0">
                <a:latin typeface="Arial" panose="020B0604020202020204" pitchFamily="34" charset="0"/>
              </a:rPr>
              <a:t>Cierre: Sor Roxana Gaete: Cierre de ideas centrales. Palabras al cierre.</a:t>
            </a:r>
            <a:endParaRPr lang="es-ES" altLang="es-CL" sz="2200" b="1" dirty="0"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A4EFFF-D7EB-86EF-9454-502742262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190500" y="294981"/>
            <a:ext cx="1295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04BA6406-7766-C961-CD34-6B48E414D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813"/>
            <a:ext cx="4570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 DEL ROSARIO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Dirección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BF8D85-CDC2-4A32-5E7A-55534DE49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665" y="6155427"/>
            <a:ext cx="7272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 ROXANA GAETE M.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Hermana Directora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Señora del Rosario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EC38F9-67BF-54E1-DF33-C8B11CB12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572" y="6154768"/>
            <a:ext cx="836428" cy="707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6E8DAD2-6202-8233-2DCF-12479267E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190500" y="294981"/>
            <a:ext cx="1295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7C90780-2311-5873-597F-1DC781EF8A3E}"/>
              </a:ext>
            </a:extLst>
          </p:cNvPr>
          <p:cNvSpPr txBox="1">
            <a:spLocks/>
          </p:cNvSpPr>
          <p:nvPr/>
        </p:nvSpPr>
        <p:spPr>
          <a:xfrm>
            <a:off x="1524000" y="2822335"/>
            <a:ext cx="9144000" cy="12133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600" b="1" dirty="0">
                <a:latin typeface="Arial" panose="020B0604020202020204" pitchFamily="34" charset="0"/>
                <a:cs typeface="Arial" panose="020B0604020202020204" pitchFamily="34" charset="0"/>
              </a:rPr>
              <a:t>Palabras de Bienvenida y Oración: </a:t>
            </a:r>
          </a:p>
          <a:p>
            <a:pPr algn="ctr"/>
            <a:r>
              <a:rPr lang="es-CL" sz="3600" b="1" dirty="0">
                <a:latin typeface="Arial" panose="020B0604020202020204" pitchFamily="34" charset="0"/>
                <a:cs typeface="Arial" panose="020B0604020202020204" pitchFamily="34" charset="0"/>
              </a:rPr>
              <a:t>Hna. Directora: Sor Roxana Gaete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9317B4-37E4-C4F3-3C90-0B0F3D9E7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813"/>
            <a:ext cx="4570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 DEL ROSARIO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Dirección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05D2319-D38A-EF13-2A5A-74B86D817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665" y="6150114"/>
            <a:ext cx="7272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 ROXANA GAETE M.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Hermana Directora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Señora del Rosario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286A6CB-D925-0956-3B28-8492F3A18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572" y="6154768"/>
            <a:ext cx="83642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1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FDBB6-3166-D0CC-304F-617F1872B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70461CF-81E7-BCAF-2542-47D501237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369" y="643467"/>
            <a:ext cx="4763261" cy="5571066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3E41AAD8-D4CD-5FFF-4D63-59E2AE917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813"/>
            <a:ext cx="4570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 DEL ROSARIO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Dirección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C3C8C5-CA6B-5FD8-1295-55DA8BA1D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190500" y="294981"/>
            <a:ext cx="1295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925C3D-2DE7-ABC9-8B1B-8B3BE7ADA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5572" y="6154768"/>
            <a:ext cx="83642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5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33CBF-7BE1-F611-6774-1043BAF97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E12E5F2-5DB9-876D-3123-214C3721B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190500" y="294981"/>
            <a:ext cx="1295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D42A64F-0C38-7494-3EE8-153A90FD675D}"/>
              </a:ext>
            </a:extLst>
          </p:cNvPr>
          <p:cNvSpPr txBox="1">
            <a:spLocks/>
          </p:cNvSpPr>
          <p:nvPr/>
        </p:nvSpPr>
        <p:spPr>
          <a:xfrm>
            <a:off x="1020725" y="2988925"/>
            <a:ext cx="10302948" cy="11365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altLang="es-CL" sz="3600" b="1" dirty="0">
                <a:latin typeface="Arial" panose="020B0604020202020204" pitchFamily="34" charset="0"/>
              </a:rPr>
              <a:t>Resultados institucionales: </a:t>
            </a:r>
          </a:p>
          <a:p>
            <a:pPr algn="ctr"/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Coordinador UTP: Prof. Héctor Torres</a:t>
            </a:r>
            <a:endParaRPr lang="es-C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FB40C6-4F3A-668D-F19F-2415BF2BA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813"/>
            <a:ext cx="4570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 DEL ROSARIO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Dirección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6AB9A54-8B9B-A7F0-1919-49C821710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665" y="6150114"/>
            <a:ext cx="7272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 ROXANA GAETE M.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Hermana Directora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Señora del Rosario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68C4AC-9680-C333-2C16-3BC47A70F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572" y="6154768"/>
            <a:ext cx="83642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4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D886001-345C-6D04-8B8A-DE7F75BA4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190500" y="294981"/>
            <a:ext cx="1295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1">
            <a:extLst>
              <a:ext uri="{FF2B5EF4-FFF2-40B4-BE49-F238E27FC236}">
                <a16:creationId xmlns:a16="http://schemas.microsoft.com/office/drawing/2014/main" id="{E95A64A6-50F6-E248-D460-93F0F1912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331" y="917281"/>
            <a:ext cx="997333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2400" b="1" dirty="0">
                <a:latin typeface="Arial" panose="020B0604020202020204" pitchFamily="34" charset="0"/>
              </a:rPr>
              <a:t>RESULTADOS INSTITUCIONALES POR CICLO (para cursos 2024)</a:t>
            </a:r>
            <a:endParaRPr lang="es-ES" altLang="es-CL" sz="2400" b="1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2200" b="1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E97B118-B38F-108A-D0C0-9642EA6CA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677618"/>
              </p:ext>
            </p:extLst>
          </p:nvPr>
        </p:nvGraphicFramePr>
        <p:xfrm>
          <a:off x="1109330" y="1885193"/>
          <a:ext cx="9973336" cy="38760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94667">
                  <a:extLst>
                    <a:ext uri="{9D8B030D-6E8A-4147-A177-3AD203B41FA5}">
                      <a16:colId xmlns:a16="http://schemas.microsoft.com/office/drawing/2014/main" val="4088587584"/>
                    </a:ext>
                  </a:extLst>
                </a:gridCol>
                <a:gridCol w="1994667">
                  <a:extLst>
                    <a:ext uri="{9D8B030D-6E8A-4147-A177-3AD203B41FA5}">
                      <a16:colId xmlns:a16="http://schemas.microsoft.com/office/drawing/2014/main" val="2951919277"/>
                    </a:ext>
                  </a:extLst>
                </a:gridCol>
                <a:gridCol w="997334">
                  <a:extLst>
                    <a:ext uri="{9D8B030D-6E8A-4147-A177-3AD203B41FA5}">
                      <a16:colId xmlns:a16="http://schemas.microsoft.com/office/drawing/2014/main" val="3135057497"/>
                    </a:ext>
                  </a:extLst>
                </a:gridCol>
                <a:gridCol w="997334">
                  <a:extLst>
                    <a:ext uri="{9D8B030D-6E8A-4147-A177-3AD203B41FA5}">
                      <a16:colId xmlns:a16="http://schemas.microsoft.com/office/drawing/2014/main" val="4030822195"/>
                    </a:ext>
                  </a:extLst>
                </a:gridCol>
                <a:gridCol w="1994667">
                  <a:extLst>
                    <a:ext uri="{9D8B030D-6E8A-4147-A177-3AD203B41FA5}">
                      <a16:colId xmlns:a16="http://schemas.microsoft.com/office/drawing/2014/main" val="3264955515"/>
                    </a:ext>
                  </a:extLst>
                </a:gridCol>
                <a:gridCol w="1994667">
                  <a:extLst>
                    <a:ext uri="{9D8B030D-6E8A-4147-A177-3AD203B41FA5}">
                      <a16:colId xmlns:a16="http://schemas.microsoft.com/office/drawing/2014/main" val="1828193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Ciclo / Descriptor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Matrícula Final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Asistencia</a:t>
                      </a:r>
                    </a:p>
                    <a:p>
                      <a:pPr algn="ctr"/>
                      <a:endParaRPr lang="es-C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Promovidos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Reprobados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895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Párvulos (PKA, PKB, KA, KB)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3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 Ciclo (1BA, 1BB, 2BA, 2BB, 3BA, 3BB, 4BA,4BB)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 (99,4%)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(RI – RR: 0,6%)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909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2do Ciclo (5BA, 5BB, 6BA, 6BB, 7BA, 7BB, 8BA, 8BB)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 (99%)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</a:p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(RR: 1%)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81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Enseñanza Media (1MA, 1MB, 2MA, 2MB, 3MA, 3MB, 4MA, 4MB)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 (98,8%)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</a:p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(RI – RR: 1,2%)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801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1072 (1227)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1063 (99,1%)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(0,9%)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245350"/>
                  </a:ext>
                </a:extLst>
              </a:tr>
            </a:tbl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10BDC283-B977-C096-96D0-E0B707838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813"/>
            <a:ext cx="4570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 DEL ROSARIO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Dirección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EB20B80-A610-9097-9FB6-AE967EC40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665" y="6150114"/>
            <a:ext cx="7272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 ROXANA GAETE M.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Hermana Directora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Señora del Rosario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BB0DCD8-D222-A801-0F6C-E4BEF13D0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5572" y="6154768"/>
            <a:ext cx="83642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6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AECA3-9B70-22A4-7ECE-DBB821EC3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6368FE9-0BD4-D3FE-DA04-36DCE12CA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40"/>
          <a:stretch>
            <a:fillRect/>
          </a:stretch>
        </p:blipFill>
        <p:spPr bwMode="auto">
          <a:xfrm>
            <a:off x="190500" y="294981"/>
            <a:ext cx="12954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1">
            <a:extLst>
              <a:ext uri="{FF2B5EF4-FFF2-40B4-BE49-F238E27FC236}">
                <a16:creationId xmlns:a16="http://schemas.microsoft.com/office/drawing/2014/main" id="{68910FDB-9FFA-E36C-A90A-5ED335FCC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330" y="1170638"/>
            <a:ext cx="997333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CL" sz="2400" b="1" dirty="0">
                <a:latin typeface="Arial" panose="020B0604020202020204" pitchFamily="34" charset="0"/>
              </a:rPr>
              <a:t>RESULTADOS DE ASISTENCIA Y REACTIVACIÓN EDUCATIVA*</a:t>
            </a:r>
            <a:endParaRPr lang="es-ES" altLang="es-CL" sz="2400" b="1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CL" sz="2200" b="1" dirty="0"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58EC830-F699-B26D-8D79-1576CF44A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813"/>
            <a:ext cx="4570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 DEL ROSARIO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Dirección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6447383-5A66-A144-85DC-23D039DFE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665" y="6150114"/>
            <a:ext cx="72726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 ROXANA GAETE M.</a:t>
            </a:r>
            <a:endParaRPr kumimoji="0" lang="es-MX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Hermana Directora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CL" sz="1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Liceo Nuestra Señora del Rosario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Linares</a:t>
            </a:r>
            <a:endParaRPr kumimoji="0" lang="es-MX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900F784-DDFF-9CA8-F0E0-83C0D7659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246523"/>
              </p:ext>
            </p:extLst>
          </p:nvPr>
        </p:nvGraphicFramePr>
        <p:xfrm>
          <a:off x="1109330" y="2000964"/>
          <a:ext cx="9973338" cy="3571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986669">
                  <a:extLst>
                    <a:ext uri="{9D8B030D-6E8A-4147-A177-3AD203B41FA5}">
                      <a16:colId xmlns:a16="http://schemas.microsoft.com/office/drawing/2014/main" val="4013892479"/>
                    </a:ext>
                  </a:extLst>
                </a:gridCol>
                <a:gridCol w="4986669">
                  <a:extLst>
                    <a:ext uri="{9D8B030D-6E8A-4147-A177-3AD203B41FA5}">
                      <a16:colId xmlns:a16="http://schemas.microsoft.com/office/drawing/2014/main" val="2510185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33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Asistencia pre pandemia (toda la región y todas las dependencias)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853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Asistencia región de Ñuble año 2024 (todas las dependencias)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04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Asistencia regional año 2024 (todas las dependencias)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89,3%</a:t>
                      </a:r>
                    </a:p>
                    <a:p>
                      <a:pPr algn="ctr"/>
                      <a:endParaRPr lang="es-C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177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Asistencia colegio año 2024 (todos los niveles educativos)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363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Asistencia colegio año 2023 (todos los niveles educativos)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 (93,8%)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952078"/>
                  </a:ext>
                </a:extLst>
              </a:tr>
            </a:tbl>
          </a:graphicData>
        </a:graphic>
      </p:graphicFrame>
      <p:sp>
        <p:nvSpPr>
          <p:cNvPr id="8" name="Subtítulo 2">
            <a:extLst>
              <a:ext uri="{FF2B5EF4-FFF2-40B4-BE49-F238E27FC236}">
                <a16:creationId xmlns:a16="http://schemas.microsoft.com/office/drawing/2014/main" id="{4E09CDDA-CB40-2F12-926E-622E7F8BB466}"/>
              </a:ext>
            </a:extLst>
          </p:cNvPr>
          <p:cNvSpPr txBox="1">
            <a:spLocks/>
          </p:cNvSpPr>
          <p:nvPr/>
        </p:nvSpPr>
        <p:spPr>
          <a:xfrm>
            <a:off x="1109330" y="5602311"/>
            <a:ext cx="8128000" cy="5730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400" dirty="0">
                <a:latin typeface="Arial" panose="020B0604020202020204" pitchFamily="34" charset="0"/>
                <a:cs typeface="Arial" panose="020B0604020202020204" pitchFamily="34" charset="0"/>
              </a:rPr>
              <a:t>*Fuente: Plan Nacional de Reactivación Educativa PNUD / MINEDUC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3011B0-28E9-7F8B-5EB6-8096AE235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5572" y="6154768"/>
            <a:ext cx="83642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1682</Words>
  <Application>Microsoft Macintosh PowerPoint</Application>
  <PresentationFormat>Panorámica</PresentationFormat>
  <Paragraphs>466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Times New Roman</vt:lpstr>
      <vt:lpstr>Tema de Office</vt:lpstr>
      <vt:lpstr>Presentación de PowerPoint</vt:lpstr>
      <vt:lpstr>CUENTA PÚBLICA 2024</vt:lpstr>
      <vt:lpstr>OBJETIVOS DE LA CUENTA PÚBLICA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alm15</dc:creator>
  <cp:lastModifiedBy>alm15</cp:lastModifiedBy>
  <cp:revision>33</cp:revision>
  <dcterms:created xsi:type="dcterms:W3CDTF">2025-03-14T16:22:22Z</dcterms:created>
  <dcterms:modified xsi:type="dcterms:W3CDTF">2025-03-20T17:47:57Z</dcterms:modified>
</cp:coreProperties>
</file>